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89" r:id="rId3"/>
    <p:sldMasterId id="2147483714" r:id="rId4"/>
  </p:sldMasterIdLst>
  <p:notesMasterIdLst>
    <p:notesMasterId r:id="rId4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6256000" cy="9144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ExtraBold" panose="020B0606030504020204" pitchFamily="34" charset="0"/>
      <p:bold r:id="rId54"/>
      <p:italic r:id="rId55"/>
      <p:boldItalic r:id="rId56"/>
    </p:embeddedFont>
  </p:embeddedFontLst>
  <p:custDataLst>
    <p:tags r:id="rId57"/>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32">
          <p15:clr>
            <a:srgbClr val="A4A3A4"/>
          </p15:clr>
        </p15:guide>
        <p15:guide id="2" pos="512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8" roundtripDataSignature="AMtx7mjilUu02Uptmxl6Hcy0dJ1cbpKv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p:cViewPr varScale="1">
        <p:scale>
          <a:sx n="78" d="100"/>
          <a:sy n="78" d="100"/>
        </p:scale>
        <p:origin x="856" y="176"/>
      </p:cViewPr>
      <p:guideLst>
        <p:guide orient="horz" pos="5232"/>
        <p:guide pos="512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e77cd014e_0_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2" name="Google Shape;772;g5e77cd014e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773" name="Google Shape;773;g5e77cd014e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e77cd014e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33" name="Google Shape;833;g5e77cd014e_0_3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e77cd014e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The mapStateToProps and mapDispatchToProps deals with the Redux store’s state and dispatch, respectively. state and dispatch will be supplied to mapStateToProps or mapDispatchToProps functions as the first argument. </a:t>
            </a:r>
            <a:endParaRPr/>
          </a:p>
        </p:txBody>
      </p:sp>
      <p:sp>
        <p:nvSpPr>
          <p:cNvPr id="840" name="Google Shape;840;g5e77cd014e_0_5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e77cd014e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If a mapStateToProps function is specified, the new wrapper Component will subscribe to Redux store updates. This means that any time the store is updated, mapStateToProps will be called. If you don't want to subscribe to store updates, pass null or undefined in place of mapStateToProps.</a:t>
            </a:r>
            <a:endParaRPr/>
          </a:p>
          <a:p>
            <a:pPr marL="0" lvl="0" indent="0" algn="l" rtl="0">
              <a:lnSpc>
                <a:spcPct val="100000"/>
              </a:lnSpc>
              <a:spcBef>
                <a:spcPct val="0"/>
              </a:spcBef>
              <a:spcAft>
                <a:spcPct val="0"/>
              </a:spcAft>
              <a:buSzPts val="1400"/>
              <a:buNone/>
            </a:pPr>
            <a:r>
              <a:rPr lang="en-US"/>
              <a:t>An Object created by literal notation or new Object is known as plain object.</a:t>
            </a:r>
            <a:endParaRPr/>
          </a:p>
        </p:txBody>
      </p:sp>
      <p:sp>
        <p:nvSpPr>
          <p:cNvPr id="848" name="Google Shape;848;g5e77cd014e_0_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f4b0d166c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If your mapDispatchToProps is declared as a function taking one parameter, it will be given the dispatch of your store.</a:t>
            </a:r>
            <a:endParaRPr/>
          </a:p>
          <a:p>
            <a:pPr marL="0" lvl="0" indent="0" algn="l" rtl="0">
              <a:lnSpc>
                <a:spcPct val="100000"/>
              </a:lnSpc>
              <a:spcBef>
                <a:spcPct val="0"/>
              </a:spcBef>
              <a:spcAft>
                <a:spcPct val="0"/>
              </a:spcAft>
              <a:buClr>
                <a:schemeClr val="dk1"/>
              </a:buClr>
              <a:buSzPts val="1100"/>
              <a:buFont typeface="Arial"/>
              <a:buNone/>
            </a:pPr>
            <a:r>
              <a:rPr lang="en-US"/>
              <a:t>If your mapDispatchToProps function is declared as taking two parameters, it will be called with dispatch as the first parameter and the props passed to the wrapper Component as the second parameter, and will be re-invoked whenever the connected Component receives new props.</a:t>
            </a:r>
            <a:endParaRPr/>
          </a:p>
          <a:p>
            <a:pPr marL="0" lvl="0" indent="0" algn="l" rtl="0">
              <a:lnSpc>
                <a:spcPct val="100000"/>
              </a:lnSpc>
              <a:spcBef>
                <a:spcPct val="0"/>
              </a:spcBef>
              <a:spcAft>
                <a:spcPct val="0"/>
              </a:spcAft>
              <a:buSzPts val="1400"/>
              <a:buNone/>
            </a:pPr>
            <a:endParaRPr/>
          </a:p>
        </p:txBody>
      </p:sp>
      <p:sp>
        <p:nvSpPr>
          <p:cNvPr id="856" name="Google Shape;856;g5f4b0d166c_0_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f4b0d166c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64" name="Google Shape;864;g5f4b0d166c_0_2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f4b0d166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69" name="Google Shape;869;g5f4b0d166c_0_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f4b0d166c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The resulting reducer calls every child reducer, and gathers their results into a single state object. The state produced by combineReducers() namespaces the states of each reducer under their keys as passed to combineReducers()</a:t>
            </a:r>
            <a:endParaRPr/>
          </a:p>
        </p:txBody>
      </p:sp>
      <p:sp>
        <p:nvSpPr>
          <p:cNvPr id="877" name="Google Shape;877;g5f4b0d166c_0_3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f7c728e5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85" name="Google Shape;885;g5f7c728e52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f7c728e5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91" name="Google Shape;891;g5f7c728e52_0_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f4b0d166c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98" name="Google Shape;898;g5f4b0d166c_0_4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78" name="Google Shape;778;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f4b0d166c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03" name="Google Shape;903;g5f4b0d166c_0_4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5f4b0d166c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10" name="Google Shape;910;g5f4b0d166c_0_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5f4b0d166c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Middleware is created by composing functionality that wraps separate cross-cutting concerns which are not part of your main execution task. In Redux middleware, the main execution task is the store’s dispatch function.</a:t>
            </a:r>
            <a:endParaRPr/>
          </a:p>
        </p:txBody>
      </p:sp>
      <p:sp>
        <p:nvSpPr>
          <p:cNvPr id="915" name="Google Shape;915;g5f4b0d166c_0_6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f4b0d166c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22" name="Google Shape;922;g5f4b0d166c_0_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4b0d166c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30" name="Google Shape;930;g5f4b0d166c_0_9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f4b0d166c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38" name="Google Shape;938;g5f4b0d166c_0_8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f4b0d166c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Middleware is created by composing functionality that wraps separate cross-cutting concerns which are not part of your main execution task. In Redux middleware, the main execution task is the store’s dispatch function.</a:t>
            </a:r>
            <a:endParaRPr/>
          </a:p>
        </p:txBody>
      </p:sp>
      <p:sp>
        <p:nvSpPr>
          <p:cNvPr id="943" name="Google Shape;943;g5f4b0d166c_0_9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f7c728e52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51" name="Google Shape;951;g5f7c728e52_0_17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f7c728e52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57" name="Google Shape;957;g5f7c728e52_0_1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64" name="Google Shape;964;p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83" name="Google Shape;783;p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4b017133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68" name="Google Shape;968;g5f4b01713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69" name="Google Shape;969;g5f4b01713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f4b017133_0_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79" name="Google Shape;979;g5f4b017133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80" name="Google Shape;980;g5f4b017133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f4b017133_0_2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92" name="Google Shape;992;g5f4b017133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93" name="Google Shape;993;g5f4b017133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5f4b017133_0_3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03" name="Google Shape;1003;g5f4b017133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04" name="Google Shape;1004;g5f4b017133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419a27afd7_1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6" name="Google Shape;1016;g419a27afd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17" name="Google Shape;1017;g419a27afd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419a27afd7_1_1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27" name="Google Shape;1027;g419a27afd7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Redux-Thunk middleware allows you to write action creators that return a function instead of the typical action object. The thunk can then be used to delay the dispatch of an action until the fulfillment of an asynchronous line of code</a:t>
            </a:r>
            <a:endParaRPr/>
          </a:p>
        </p:txBody>
      </p:sp>
      <p:sp>
        <p:nvSpPr>
          <p:cNvPr id="1028" name="Google Shape;1028;g419a27afd7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6100ae5c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40" name="Google Shape;1040;g6100ae5c28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60dbc41a85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54" name="Google Shape;1054;g60dbc41a85_0_1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60dbc41a85_0_2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g60dbc41a85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200"/>
              <a:buFont typeface="Calibri"/>
              <a:buNone/>
            </a:pPr>
            <a:endParaRPr/>
          </a:p>
        </p:txBody>
      </p:sp>
      <p:sp>
        <p:nvSpPr>
          <p:cNvPr id="1061" name="Google Shape;1061;g60dbc41a85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0dbc41a85_0_43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9" name="Google Shape;1069;g60dbc41a85_0_4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200"/>
              <a:buFont typeface="Calibri"/>
              <a:buNone/>
            </a:pPr>
            <a:endParaRPr/>
          </a:p>
        </p:txBody>
      </p:sp>
      <p:sp>
        <p:nvSpPr>
          <p:cNvPr id="1070" name="Google Shape;1070;g60dbc41a85_0_4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88" name="Google Shape;788;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0dbc41a85_0_44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60dbc41a85_0_4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200"/>
              <a:buFont typeface="Calibri"/>
              <a:buNone/>
            </a:pPr>
            <a:endParaRPr/>
          </a:p>
        </p:txBody>
      </p:sp>
      <p:sp>
        <p:nvSpPr>
          <p:cNvPr id="1078" name="Google Shape;1078;g60dbc41a85_0_4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ct val="0"/>
              </a:spcBef>
              <a:spcAft>
                <a:spcPct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01" name="Google Shape;801;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As of React Native 0.18, React Redux 5.x should work with React Native.</a:t>
            </a:r>
            <a:endParaRPr/>
          </a:p>
          <a:p>
            <a:pPr marL="0" lvl="0" indent="0" algn="l" rtl="0">
              <a:lnSpc>
                <a:spcPct val="100000"/>
              </a:lnSpc>
              <a:spcBef>
                <a:spcPct val="0"/>
              </a:spcBef>
              <a:spcAft>
                <a:spcPct val="0"/>
              </a:spcAft>
              <a:buSzPts val="1100"/>
              <a:buNone/>
            </a:pPr>
            <a:r>
              <a:rPr lang="en-US"/>
              <a:t>The react-redux library exists to seamlessly integrate redux’s state management into a React application.</a:t>
            </a:r>
            <a:endParaRPr/>
          </a:p>
        </p:txBody>
      </p:sp>
      <p:sp>
        <p:nvSpPr>
          <p:cNvPr id="806" name="Google Shape;806;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5e77cd014e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14" name="Google Shape;814;g5e77cd014e_0_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e4178689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19" name="Google Shape;819;g5e41786895_0_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5e4178689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Since any React Component in a React Redux app can be connected, most applications will render a &lt;Provider&gt; at the top level, with the entire app’s Component tree inside of it.</a:t>
            </a:r>
            <a:endParaRPr/>
          </a:p>
        </p:txBody>
      </p:sp>
      <p:sp>
        <p:nvSpPr>
          <p:cNvPr id="826" name="Google Shape;826;g5e41786895_0_2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23"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 name="Google Shape;18;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67"/>
        <p:cNvGrpSpPr/>
        <p:nvPr/>
      </p:nvGrpSpPr>
      <p:grpSpPr>
        <a:xfrm>
          <a:off x="0" y="0"/>
          <a:ext cx="0" cy="0"/>
          <a:chOff x="0" y="0"/>
          <a:chExt cx="0" cy="0"/>
        </a:xfrm>
      </p:grpSpPr>
      <p:pic>
        <p:nvPicPr>
          <p:cNvPr id="68" name="Google Shape;68;p2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69" name="Google Shape;69;p24"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71" name="Google Shape;71;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2" name="Google Shape;72;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73"/>
        <p:cNvGrpSpPr/>
        <p:nvPr/>
      </p:nvGrpSpPr>
      <p:grpSpPr>
        <a:xfrm>
          <a:off x="0" y="0"/>
          <a:ext cx="0" cy="0"/>
          <a:chOff x="0" y="0"/>
          <a:chExt cx="0" cy="0"/>
        </a:xfrm>
      </p:grpSpPr>
      <p:pic>
        <p:nvPicPr>
          <p:cNvPr id="74" name="Google Shape;74;p2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76" name="Google Shape;76;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7" name="Google Shape;77;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78" name="Google Shape;78;p26"/>
          <p:cNvPicPr preferRelativeResize="0"/>
          <p:nvPr/>
        </p:nvPicPr>
        <p:blipFill>
          <a:blip r:embed="rId3">
            <a:alphaModFix/>
          </a:blip>
          <a:stretch>
            <a:fillRect/>
          </a:stretch>
        </p:blipFill>
        <p:spPr>
          <a:xfrm>
            <a:off x="2958485" y="1000240"/>
            <a:ext cx="10332955" cy="365760"/>
          </a:xfrm>
          <a:prstGeom prst="rect">
            <a:avLst/>
          </a:prstGeom>
          <a:noFill/>
          <a:ln>
            <a:noFill/>
          </a:ln>
        </p:spPr>
      </p:pic>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9"/>
        <p:cNvGrpSpPr/>
        <p:nvPr/>
      </p:nvGrpSpPr>
      <p:grpSpPr>
        <a:xfrm>
          <a:off x="0" y="0"/>
          <a:ext cx="0" cy="0"/>
          <a:chOff x="0" y="0"/>
          <a:chExt cx="0" cy="0"/>
        </a:xfrm>
      </p:grpSpPr>
      <p:pic>
        <p:nvPicPr>
          <p:cNvPr id="80" name="Google Shape;80;p31"/>
          <p:cNvPicPr preferRelativeResize="0"/>
          <p:nvPr/>
        </p:nvPicPr>
        <p:blipFill>
          <a:blip r:embed="rId2">
            <a:alphaModFix/>
          </a:blip>
          <a:stretch>
            <a:fillRect/>
          </a:stretch>
        </p:blipFill>
        <p:spPr>
          <a:xfrm>
            <a:off x="0" y="0"/>
            <a:ext cx="16256000" cy="9144000"/>
          </a:xfrm>
          <a:prstGeom prst="rect">
            <a:avLst/>
          </a:prstGeom>
          <a:noFill/>
          <a:ln>
            <a:noFill/>
          </a:ln>
        </p:spPr>
      </p:pic>
      <p:sp>
        <p:nvSpPr>
          <p:cNvPr id="82" name="Google Shape;82;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3" name="Google Shape;83;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4" name="Google Shape;84;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5" name="Google Shape;85;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6" name="Google Shape;86;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7" name="Google Shape;87;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8" name="Google Shape;88;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9" name="Google Shape;89;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0" name="Google Shape;90;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1" name="Google Shape;91;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2" name="Google Shape;92;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93"/>
        <p:cNvGrpSpPr/>
        <p:nvPr/>
      </p:nvGrpSpPr>
      <p:grpSpPr>
        <a:xfrm>
          <a:off x="0" y="0"/>
          <a:ext cx="0" cy="0"/>
          <a:chOff x="0" y="0"/>
          <a:chExt cx="0" cy="0"/>
        </a:xfrm>
      </p:grpSpPr>
      <p:pic>
        <p:nvPicPr>
          <p:cNvPr id="94" name="Google Shape;94;p3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96" name="Google Shape;96;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7" name="Google Shape;97;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8" name="Google Shape;98;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9" name="Google Shape;99;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0" name="Google Shape;100;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01" name="Google Shape;101;p32"/>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02" name="Google Shape;102;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3" name="Google Shape;103;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4" name="Google Shape;104;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5" name="Google Shape;105;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6" name="Google Shape;106;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7" name="Google Shape;107;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8" name="Google Shape;108;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9" name="Google Shape;109;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10" name="Google Shape;110;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11"/>
        <p:cNvGrpSpPr/>
        <p:nvPr/>
      </p:nvGrpSpPr>
      <p:grpSpPr>
        <a:xfrm>
          <a:off x="0" y="0"/>
          <a:ext cx="0" cy="0"/>
          <a:chOff x="0" y="0"/>
          <a:chExt cx="0" cy="0"/>
        </a:xfrm>
      </p:grpSpPr>
      <p:pic>
        <p:nvPicPr>
          <p:cNvPr id="112" name="Google Shape;112;p3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15" name="Google Shape;115;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116" name="Google Shape;116;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17"/>
        <p:cNvGrpSpPr/>
        <p:nvPr/>
      </p:nvGrpSpPr>
      <p:grpSpPr>
        <a:xfrm>
          <a:off x="0" y="0"/>
          <a:ext cx="0" cy="0"/>
          <a:chOff x="0" y="0"/>
          <a:chExt cx="0" cy="0"/>
        </a:xfrm>
      </p:grpSpPr>
      <p:pic>
        <p:nvPicPr>
          <p:cNvPr id="118" name="Google Shape;118;p35"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21" name="Google Shape;121;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22" name="Google Shape;122;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23"/>
        <p:cNvGrpSpPr/>
        <p:nvPr/>
      </p:nvGrpSpPr>
      <p:grpSpPr>
        <a:xfrm>
          <a:off x="0" y="0"/>
          <a:ext cx="0" cy="0"/>
          <a:chOff x="0" y="0"/>
          <a:chExt cx="0" cy="0"/>
        </a:xfrm>
      </p:grpSpPr>
      <p:pic>
        <p:nvPicPr>
          <p:cNvPr id="124" name="Google Shape;124;p3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26" name="Google Shape;126;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36"/>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9"/>
        <p:cNvGrpSpPr/>
        <p:nvPr/>
      </p:nvGrpSpPr>
      <p:grpSpPr>
        <a:xfrm>
          <a:off x="0" y="0"/>
          <a:ext cx="0" cy="0"/>
          <a:chOff x="0" y="0"/>
          <a:chExt cx="0" cy="0"/>
        </a:xfrm>
      </p:grpSpPr>
      <p:pic>
        <p:nvPicPr>
          <p:cNvPr id="130" name="Google Shape;130;p37"/>
          <p:cNvPicPr preferRelativeResize="0"/>
          <p:nvPr/>
        </p:nvPicPr>
        <p:blipFill>
          <a:blip r:embed="rId2">
            <a:alphaModFix/>
          </a:blip>
          <a:stretch>
            <a:fillRect/>
          </a:stretch>
        </p:blipFill>
        <p:spPr>
          <a:xfrm>
            <a:off x="0" y="0"/>
            <a:ext cx="16256000" cy="9143999"/>
          </a:xfrm>
          <a:prstGeom prst="rect">
            <a:avLst/>
          </a:prstGeom>
          <a:noFill/>
          <a:ln>
            <a:noFill/>
          </a:ln>
        </p:spPr>
      </p:pic>
      <p:sp>
        <p:nvSpPr>
          <p:cNvPr id="132" name="Google Shape;132;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37"/>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35"/>
        <p:cNvGrpSpPr/>
        <p:nvPr/>
      </p:nvGrpSpPr>
      <p:grpSpPr>
        <a:xfrm>
          <a:off x="0" y="0"/>
          <a:ext cx="0" cy="0"/>
          <a:chOff x="0" y="0"/>
          <a:chExt cx="0" cy="0"/>
        </a:xfrm>
      </p:grpSpPr>
      <p:pic>
        <p:nvPicPr>
          <p:cNvPr id="136" name="Google Shape;136;p40"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8" name="Google Shape;138;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0" name="Google Shape;140;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41"/>
        <p:cNvGrpSpPr/>
        <p:nvPr/>
      </p:nvGrpSpPr>
      <p:grpSpPr>
        <a:xfrm>
          <a:off x="0" y="0"/>
          <a:ext cx="0" cy="0"/>
          <a:chOff x="0" y="0"/>
          <a:chExt cx="0" cy="0"/>
        </a:xfrm>
      </p:grpSpPr>
      <p:pic>
        <p:nvPicPr>
          <p:cNvPr id="142" name="Google Shape;142;p4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44" name="Google Shape;14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5" name="Google Shape;145;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6" name="Google Shape;146;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7" name="Google Shape;147;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8" name="Google Shape;148;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9" name="Google Shape;149;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0" name="Google Shape;150;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9"/>
        <p:cNvGrpSpPr/>
        <p:nvPr/>
      </p:nvGrpSpPr>
      <p:grpSpPr>
        <a:xfrm>
          <a:off x="0" y="0"/>
          <a:ext cx="0" cy="0"/>
          <a:chOff x="0" y="0"/>
          <a:chExt cx="0" cy="0"/>
        </a:xfrm>
      </p:grpSpPr>
      <p:pic>
        <p:nvPicPr>
          <p:cNvPr id="20" name="Google Shape;20;p25"/>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21" name="Google Shape;21;p25"/>
          <p:cNvPicPr preferRelativeResize="0"/>
          <p:nvPr/>
        </p:nvPicPr>
        <p:blipFill>
          <a:blip r:embed="rId3">
            <a:alphaModFix/>
          </a:blip>
          <a:stretch>
            <a:fillRect/>
          </a:stretch>
        </p:blipFill>
        <p:spPr>
          <a:xfrm>
            <a:off x="0" y="324852"/>
            <a:ext cx="16256000" cy="9144000"/>
          </a:xfrm>
          <a:prstGeom prst="rect">
            <a:avLst/>
          </a:prstGeom>
          <a:noFill/>
          <a:ln>
            <a:noFill/>
          </a:ln>
        </p:spPr>
      </p:pic>
      <p:sp>
        <p:nvSpPr>
          <p:cNvPr id="23" name="Google Shape;23;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24" name="Google Shape;24;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51"/>
        <p:cNvGrpSpPr/>
        <p:nvPr/>
      </p:nvGrpSpPr>
      <p:grpSpPr>
        <a:xfrm>
          <a:off x="0" y="0"/>
          <a:ext cx="0" cy="0"/>
          <a:chOff x="0" y="0"/>
          <a:chExt cx="0" cy="0"/>
        </a:xfrm>
      </p:grpSpPr>
      <p:pic>
        <p:nvPicPr>
          <p:cNvPr id="152" name="Google Shape;152;p43"/>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54" name="Google Shape;154;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5" name="Google Shape;155;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6" name="Google Shape;156;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7" name="Google Shape;157;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8" name="Google Shape;158;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9" name="Google Shape;159;p43"/>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60" name="Google Shape;160;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1" name="Google Shape;161;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4" name="Google Shape;164;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5"/>
        <p:cNvGrpSpPr/>
        <p:nvPr/>
      </p:nvGrpSpPr>
      <p:grpSpPr>
        <a:xfrm>
          <a:off x="0" y="0"/>
          <a:ext cx="0" cy="0"/>
          <a:chOff x="0" y="0"/>
          <a:chExt cx="0" cy="0"/>
        </a:xfrm>
      </p:grpSpPr>
      <p:pic>
        <p:nvPicPr>
          <p:cNvPr id="166" name="Google Shape;166;p44"/>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68" name="Google Shape;168;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9" name="Google Shape;1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0" name="Google Shape;1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1" name="Google Shape;171;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6" name="Google Shape;176;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7" name="Google Shape;177;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8" name="Google Shape;178;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9" name="Google Shape;179;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81"/>
        <p:cNvGrpSpPr/>
        <p:nvPr/>
      </p:nvGrpSpPr>
      <p:grpSpPr>
        <a:xfrm>
          <a:off x="0" y="0"/>
          <a:ext cx="0" cy="0"/>
          <a:chOff x="0" y="0"/>
          <a:chExt cx="0" cy="0"/>
        </a:xfrm>
      </p:grpSpPr>
      <p:pic>
        <p:nvPicPr>
          <p:cNvPr id="182" name="Google Shape;182;p45"/>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4" name="Google Shape;184;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6" name="Google Shape;186;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7" name="Google Shape;187;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8" name="Google Shape;188;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89" name="Google Shape;189;p45"/>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90" name="Google Shape;190;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1" name="Google Shape;191;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2" name="Google Shape;192;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3" name="Google Shape;193;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4" name="Google Shape;194;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5" name="Google Shape;195;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6" name="Google Shape;196;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7" name="Google Shape;197;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8" name="Google Shape;198;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9" name="Google Shape;199;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0" name="Google Shape;200;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7"/>
        <p:cNvGrpSpPr/>
        <p:nvPr/>
      </p:nvGrpSpPr>
      <p:grpSpPr>
        <a:xfrm>
          <a:off x="0" y="0"/>
          <a:ext cx="0" cy="0"/>
          <a:chOff x="0" y="0"/>
          <a:chExt cx="0" cy="0"/>
        </a:xfrm>
      </p:grpSpPr>
      <p:pic>
        <p:nvPicPr>
          <p:cNvPr id="208" name="Google Shape;208;g5f7c728e52_0_17"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10" name="Google Shape;210;g5f7c728e52_0_17"/>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1"/>
        <p:cNvGrpSpPr/>
        <p:nvPr/>
      </p:nvGrpSpPr>
      <p:grpSpPr>
        <a:xfrm>
          <a:off x="0" y="0"/>
          <a:ext cx="0" cy="0"/>
          <a:chOff x="0" y="0"/>
          <a:chExt cx="0" cy="0"/>
        </a:xfrm>
      </p:grpSpPr>
      <p:pic>
        <p:nvPicPr>
          <p:cNvPr id="212" name="Google Shape;212;g5f7c728e52_0_21"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3" name="Google Shape;213;g5f7c728e52_0_21"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15" name="Google Shape;215;g5f7c728e52_0_21"/>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16" name="Google Shape;216;g5f7c728e52_0_21"/>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7"/>
        <p:cNvGrpSpPr/>
        <p:nvPr/>
      </p:nvGrpSpPr>
      <p:grpSpPr>
        <a:xfrm>
          <a:off x="0" y="0"/>
          <a:ext cx="0" cy="0"/>
          <a:chOff x="0" y="0"/>
          <a:chExt cx="0" cy="0"/>
        </a:xfrm>
      </p:grpSpPr>
      <p:pic>
        <p:nvPicPr>
          <p:cNvPr id="218" name="Google Shape;218;g5f7c728e52_0_27"/>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9" name="Google Shape;219;g5f7c728e52_0_27"/>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221" name="Google Shape;221;g5f7c728e52_0_27"/>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2" name="Google Shape;222;g5f7c728e52_0_27"/>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3"/>
        <p:cNvGrpSpPr/>
        <p:nvPr/>
      </p:nvGrpSpPr>
      <p:grpSpPr>
        <a:xfrm>
          <a:off x="0" y="0"/>
          <a:ext cx="0" cy="0"/>
          <a:chOff x="0" y="0"/>
          <a:chExt cx="0" cy="0"/>
        </a:xfrm>
      </p:grpSpPr>
      <p:pic>
        <p:nvPicPr>
          <p:cNvPr id="224" name="Google Shape;224;g5f7c728e52_0_3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26" name="Google Shape;226;g5f7c728e52_0_33"/>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7" name="Google Shape;227;g5f7c728e52_0_33"/>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28" name="Google Shape;228;g5f7c728e52_0_33"/>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9"/>
        <p:cNvGrpSpPr/>
        <p:nvPr/>
      </p:nvGrpSpPr>
      <p:grpSpPr>
        <a:xfrm>
          <a:off x="0" y="0"/>
          <a:ext cx="0" cy="0"/>
          <a:chOff x="0" y="0"/>
          <a:chExt cx="0" cy="0"/>
        </a:xfrm>
      </p:grpSpPr>
      <p:pic>
        <p:nvPicPr>
          <p:cNvPr id="230" name="Google Shape;230;g5f7c728e52_0_39"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2" name="Google Shape;232;g5f7c728e52_0_39"/>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33" name="Google Shape;233;g5f7c728e52_0_39"/>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4" name="Google Shape;234;g5f7c728e52_0_39"/>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5" name="Google Shape;235;g5f7c728e52_0_39"/>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6" name="Google Shape;236;g5f7c728e52_0_39"/>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237" name="Google Shape;237;g5f7c728e52_0_39"/>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8"/>
        <p:cNvGrpSpPr/>
        <p:nvPr/>
      </p:nvGrpSpPr>
      <p:grpSpPr>
        <a:xfrm>
          <a:off x="0" y="0"/>
          <a:ext cx="0" cy="0"/>
          <a:chOff x="0" y="0"/>
          <a:chExt cx="0" cy="0"/>
        </a:xfrm>
      </p:grpSpPr>
      <p:pic>
        <p:nvPicPr>
          <p:cNvPr id="239" name="Google Shape;239;g5f7c728e52_0_48"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2" name="Google Shape;242;g5f7c728e52_0_48"/>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3"/>
        <p:cNvGrpSpPr/>
        <p:nvPr/>
      </p:nvGrpSpPr>
      <p:grpSpPr>
        <a:xfrm>
          <a:off x="0" y="0"/>
          <a:ext cx="0" cy="0"/>
          <a:chOff x="0" y="0"/>
          <a:chExt cx="0" cy="0"/>
        </a:xfrm>
      </p:grpSpPr>
      <p:pic>
        <p:nvPicPr>
          <p:cNvPr id="244" name="Google Shape;244;g5f7c728e52_0_53"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6" name="Google Shape;246;g5f7c728e52_0_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47" name="Google Shape;247;g5f7c728e52_0_53"/>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5"/>
        <p:cNvGrpSpPr/>
        <p:nvPr/>
      </p:nvGrpSpPr>
      <p:grpSpPr>
        <a:xfrm>
          <a:off x="0" y="0"/>
          <a:ext cx="0" cy="0"/>
          <a:chOff x="0" y="0"/>
          <a:chExt cx="0" cy="0"/>
        </a:xfrm>
      </p:grpSpPr>
      <p:pic>
        <p:nvPicPr>
          <p:cNvPr id="26" name="Google Shape;26;p27"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28" name="Google Shape;28;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9" name="Google Shape;29;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0" name="Google Shape;30;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1" name="Google Shape;31;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2" name="Google Shape;32;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pic>
        <p:nvPicPr>
          <p:cNvPr id="33" name="Google Shape;33;p27"/>
          <p:cNvPicPr preferRelativeResize="0"/>
          <p:nvPr/>
        </p:nvPicPr>
        <p:blipFill>
          <a:blip r:embed="rId3">
            <a:alphaModFix/>
          </a:blip>
          <a:stretch>
            <a:fillRect/>
          </a:stretch>
        </p:blipFill>
        <p:spPr>
          <a:xfrm>
            <a:off x="2870200" y="1186581"/>
            <a:ext cx="4819924" cy="365760"/>
          </a:xfrm>
          <a:prstGeom prst="rect">
            <a:avLst/>
          </a:prstGeom>
          <a:noFill/>
          <a:ln>
            <a:noFill/>
          </a:ln>
        </p:spPr>
      </p:pic>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8"/>
        <p:cNvGrpSpPr/>
        <p:nvPr/>
      </p:nvGrpSpPr>
      <p:grpSpPr>
        <a:xfrm>
          <a:off x="0" y="0"/>
          <a:ext cx="0" cy="0"/>
          <a:chOff x="0" y="0"/>
          <a:chExt cx="0" cy="0"/>
        </a:xfrm>
      </p:grpSpPr>
      <p:pic>
        <p:nvPicPr>
          <p:cNvPr id="249" name="Google Shape;249;g5f7c728e52_0_58"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2" name="Google Shape;252;g5f7c728e52_0_58"/>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53" name="Google Shape;253;g5f7c728e52_0_5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54"/>
        <p:cNvGrpSpPr/>
        <p:nvPr/>
      </p:nvGrpSpPr>
      <p:grpSpPr>
        <a:xfrm>
          <a:off x="0" y="0"/>
          <a:ext cx="0" cy="0"/>
          <a:chOff x="0" y="0"/>
          <a:chExt cx="0" cy="0"/>
        </a:xfrm>
      </p:grpSpPr>
      <p:pic>
        <p:nvPicPr>
          <p:cNvPr id="255" name="Google Shape;255;g5f7c728e52_0_64"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57" name="Google Shape;257;g5f7c728e52_0_64"/>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258" name="Google Shape;258;g5f7c728e52_0_6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59" name="Google Shape;259;g5f7c728e52_0_6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0" name="Google Shape;260;g5f7c728e52_0_64"/>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1" name="Google Shape;261;g5f7c728e52_0_6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2" name="Google Shape;262;g5f7c728e52_0_6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63"/>
        <p:cNvGrpSpPr/>
        <p:nvPr/>
      </p:nvGrpSpPr>
      <p:grpSpPr>
        <a:xfrm>
          <a:off x="0" y="0"/>
          <a:ext cx="0" cy="0"/>
          <a:chOff x="0" y="0"/>
          <a:chExt cx="0" cy="0"/>
        </a:xfrm>
      </p:grpSpPr>
      <p:pic>
        <p:nvPicPr>
          <p:cNvPr id="264" name="Google Shape;264;g5f7c728e52_0_7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66" name="Google Shape;266;g5f7c728e52_0_73"/>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67"/>
        <p:cNvGrpSpPr/>
        <p:nvPr/>
      </p:nvGrpSpPr>
      <p:grpSpPr>
        <a:xfrm>
          <a:off x="0" y="0"/>
          <a:ext cx="0" cy="0"/>
          <a:chOff x="0" y="0"/>
          <a:chExt cx="0" cy="0"/>
        </a:xfrm>
      </p:grpSpPr>
      <p:pic>
        <p:nvPicPr>
          <p:cNvPr id="268" name="Google Shape;268;g5f7c728e52_0_7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70" name="Google Shape;270;g5f7c728e52_0_7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1" name="Google Shape;271;g5f7c728e52_0_7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2" name="Google Shape;272;g5f7c728e52_0_7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3" name="Google Shape;273;g5f7c728e52_0_7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74" name="Google Shape;274;g5f7c728e52_0_7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75" name="Google Shape;275;g5f7c728e52_0_7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76" name="Google Shape;276;g5f7c728e52_0_7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77" name="Google Shape;277;g5f7c728e52_0_77"/>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8" name="Google Shape;278;g5f7c728e52_0_77"/>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9" name="Google Shape;279;g5f7c728e52_0_77"/>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0" name="Google Shape;280;g5f7c728e52_0_77"/>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81"/>
        <p:cNvGrpSpPr/>
        <p:nvPr/>
      </p:nvGrpSpPr>
      <p:grpSpPr>
        <a:xfrm>
          <a:off x="0" y="0"/>
          <a:ext cx="0" cy="0"/>
          <a:chOff x="0" y="0"/>
          <a:chExt cx="0" cy="0"/>
        </a:xfrm>
      </p:grpSpPr>
      <p:pic>
        <p:nvPicPr>
          <p:cNvPr id="282" name="Google Shape;282;g5f7c728e52_0_9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84" name="Google Shape;284;g5f7c728e52_0_9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5" name="Google Shape;285;g5f7c728e52_0_9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6" name="Google Shape;286;g5f7c728e52_0_9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7" name="Google Shape;287;g5f7c728e52_0_91"/>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8" name="Google Shape;288;g5f7c728e52_0_91"/>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89" name="Google Shape;289;g5f7c728e52_0_91"/>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90" name="Google Shape;290;g5f7c728e52_0_91"/>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1" name="Google Shape;291;g5f7c728e52_0_9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2" name="Google Shape;292;g5f7c728e52_0_9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3" name="Google Shape;293;g5f7c728e52_0_9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94" name="Google Shape;294;g5f7c728e52_0_9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95" name="Google Shape;295;g5f7c728e52_0_91"/>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6" name="Google Shape;296;g5f7c728e52_0_91"/>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7" name="Google Shape;297;g5f7c728e52_0_91"/>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8" name="Google Shape;298;g5f7c728e52_0_91"/>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9"/>
        <p:cNvGrpSpPr/>
        <p:nvPr/>
      </p:nvGrpSpPr>
      <p:grpSpPr>
        <a:xfrm>
          <a:off x="0" y="0"/>
          <a:ext cx="0" cy="0"/>
          <a:chOff x="0" y="0"/>
          <a:chExt cx="0" cy="0"/>
        </a:xfrm>
      </p:grpSpPr>
      <p:pic>
        <p:nvPicPr>
          <p:cNvPr id="300" name="Google Shape;300;g5f7c728e52_0_10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2" name="Google Shape;302;g5f7c728e52_0_109"/>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g5f7c728e52_0_109"/>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4" name="Google Shape;304;g5f7c728e52_0_109"/>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05"/>
        <p:cNvGrpSpPr/>
        <p:nvPr/>
      </p:nvGrpSpPr>
      <p:grpSpPr>
        <a:xfrm>
          <a:off x="0" y="0"/>
          <a:ext cx="0" cy="0"/>
          <a:chOff x="0" y="0"/>
          <a:chExt cx="0" cy="0"/>
        </a:xfrm>
      </p:grpSpPr>
      <p:pic>
        <p:nvPicPr>
          <p:cNvPr id="306" name="Google Shape;306;g5f7c728e52_0_11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8" name="Google Shape;308;g5f7c728e52_0_11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9" name="Google Shape;309;g5f7c728e52_0_11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0" name="Google Shape;310;g5f7c728e52_0_11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1" name="Google Shape;311;g5f7c728e52_0_11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2" name="Google Shape;312;g5f7c728e52_0_11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3" name="Google Shape;313;g5f7c728e52_0_11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4" name="Google Shape;314;g5f7c728e52_0_11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15"/>
        <p:cNvGrpSpPr/>
        <p:nvPr/>
      </p:nvGrpSpPr>
      <p:grpSpPr>
        <a:xfrm>
          <a:off x="0" y="0"/>
          <a:ext cx="0" cy="0"/>
          <a:chOff x="0" y="0"/>
          <a:chExt cx="0" cy="0"/>
        </a:xfrm>
      </p:grpSpPr>
      <p:pic>
        <p:nvPicPr>
          <p:cNvPr id="316" name="Google Shape;316;g5f7c728e52_0_12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18" name="Google Shape;318;g5f7c728e52_0_12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9" name="Google Shape;319;g5f7c728e52_0_12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0" name="Google Shape;320;g5f7c728e52_0_12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1" name="Google Shape;321;g5f7c728e52_0_12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2" name="Google Shape;322;g5f7c728e52_0_12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23" name="Google Shape;323;g5f7c728e52_0_12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24" name="Google Shape;324;g5f7c728e52_0_12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5" name="Google Shape;325;g5f7c728e52_0_12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6" name="Google Shape;326;g5f7c728e52_0_12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7" name="Google Shape;327;g5f7c728e52_0_12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8" name="Google Shape;328;g5f7c728e52_0_12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29"/>
        <p:cNvGrpSpPr/>
        <p:nvPr/>
      </p:nvGrpSpPr>
      <p:grpSpPr>
        <a:xfrm>
          <a:off x="0" y="0"/>
          <a:ext cx="0" cy="0"/>
          <a:chOff x="0" y="0"/>
          <a:chExt cx="0" cy="0"/>
        </a:xfrm>
      </p:grpSpPr>
      <p:pic>
        <p:nvPicPr>
          <p:cNvPr id="330" name="Google Shape;330;g5f7c728e52_0_13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32" name="Google Shape;332;g5f7c728e52_0_13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3" name="Google Shape;333;g5f7c728e52_0_13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4" name="Google Shape;334;g5f7c728e52_0_13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5" name="Google Shape;335;g5f7c728e52_0_13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6" name="Google Shape;336;g5f7c728e52_0_13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7" name="Google Shape;337;g5f7c728e52_0_13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8" name="Google Shape;338;g5f7c728e52_0_13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9" name="Google Shape;339;g5f7c728e52_0_13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0" name="Google Shape;340;g5f7c728e52_0_13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1" name="Google Shape;341;g5f7c728e52_0_13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2" name="Google Shape;342;g5f7c728e52_0_13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3" name="Google Shape;343;g5f7c728e52_0_13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4" name="Google Shape;344;g5f7c728e52_0_139"/>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45"/>
        <p:cNvGrpSpPr/>
        <p:nvPr/>
      </p:nvGrpSpPr>
      <p:grpSpPr>
        <a:xfrm>
          <a:off x="0" y="0"/>
          <a:ext cx="0" cy="0"/>
          <a:chOff x="0" y="0"/>
          <a:chExt cx="0" cy="0"/>
        </a:xfrm>
      </p:grpSpPr>
      <p:pic>
        <p:nvPicPr>
          <p:cNvPr id="346" name="Google Shape;346;g5f7c728e52_0_15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48" name="Google Shape;348;g5f7c728e52_0_15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9" name="Google Shape;349;g5f7c728e52_0_15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0" name="Google Shape;350;g5f7c728e52_0_15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1" name="Google Shape;351;g5f7c728e52_0_15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2" name="Google Shape;352;g5f7c728e52_0_15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3" name="Google Shape;353;g5f7c728e52_0_15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4" name="Google Shape;354;g5f7c728e52_0_155"/>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5" name="Google Shape;355;g5f7c728e52_0_15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6" name="Google Shape;356;g5f7c728e52_0_15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7" name="Google Shape;357;g5f7c728e52_0_15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8" name="Google Shape;358;g5f7c728e52_0_15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9" name="Google Shape;359;g5f7c728e52_0_15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0" name="Google Shape;360;g5f7c728e52_0_15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1" name="Google Shape;361;g5f7c728e52_0_15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2" name="Google Shape;362;g5f7c728e52_0_15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3" name="Google Shape;363;g5f7c728e52_0_155"/>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4" name="Google Shape;364;g5f7c728e52_0_155"/>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4"/>
        <p:cNvGrpSpPr/>
        <p:nvPr/>
      </p:nvGrpSpPr>
      <p:grpSpPr>
        <a:xfrm>
          <a:off x="0" y="0"/>
          <a:ext cx="0" cy="0"/>
          <a:chOff x="0" y="0"/>
          <a:chExt cx="0" cy="0"/>
        </a:xfrm>
      </p:grpSpPr>
      <p:pic>
        <p:nvPicPr>
          <p:cNvPr id="35" name="Google Shape;35;p28"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38" name="Google Shape;38;p28"/>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71"/>
        <p:cNvGrpSpPr/>
        <p:nvPr/>
      </p:nvGrpSpPr>
      <p:grpSpPr>
        <a:xfrm>
          <a:off x="0" y="0"/>
          <a:ext cx="0" cy="0"/>
          <a:chOff x="0" y="0"/>
          <a:chExt cx="0" cy="0"/>
        </a:xfrm>
      </p:grpSpPr>
      <p:pic>
        <p:nvPicPr>
          <p:cNvPr id="372" name="Google Shape;372;g60dbc41a85_0_22"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74" name="Google Shape;374;g60dbc41a85_0_22"/>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ct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75"/>
        <p:cNvGrpSpPr/>
        <p:nvPr/>
      </p:nvGrpSpPr>
      <p:grpSpPr>
        <a:xfrm>
          <a:off x="0" y="0"/>
          <a:ext cx="0" cy="0"/>
          <a:chOff x="0" y="0"/>
          <a:chExt cx="0" cy="0"/>
        </a:xfrm>
      </p:grpSpPr>
      <p:pic>
        <p:nvPicPr>
          <p:cNvPr id="376" name="Google Shape;376;g60dbc41a85_0_26"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78" name="Google Shape;378;g60dbc41a85_0_26"/>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ct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79"/>
        <p:cNvGrpSpPr/>
        <p:nvPr/>
      </p:nvGrpSpPr>
      <p:grpSpPr>
        <a:xfrm>
          <a:off x="0" y="0"/>
          <a:ext cx="0" cy="0"/>
          <a:chOff x="0" y="0"/>
          <a:chExt cx="0" cy="0"/>
        </a:xfrm>
      </p:grpSpPr>
      <p:pic>
        <p:nvPicPr>
          <p:cNvPr id="380" name="Google Shape;380;g60dbc41a85_0_30"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381" name="Google Shape;381;g60dbc41a85_0_30"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383" name="Google Shape;383;g60dbc41a85_0_30"/>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84" name="Google Shape;384;g60dbc41a85_0_30"/>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85"/>
        <p:cNvGrpSpPr/>
        <p:nvPr/>
      </p:nvGrpSpPr>
      <p:grpSpPr>
        <a:xfrm>
          <a:off x="0" y="0"/>
          <a:ext cx="0" cy="0"/>
          <a:chOff x="0" y="0"/>
          <a:chExt cx="0" cy="0"/>
        </a:xfrm>
      </p:grpSpPr>
      <p:pic>
        <p:nvPicPr>
          <p:cNvPr id="386" name="Google Shape;386;g60dbc41a85_0_36"/>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387" name="Google Shape;387;g60dbc41a85_0_36"/>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389" name="Google Shape;389;g60dbc41a85_0_36"/>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0" name="Google Shape;390;g60dbc41a85_0_36"/>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91"/>
        <p:cNvGrpSpPr/>
        <p:nvPr/>
      </p:nvGrpSpPr>
      <p:grpSpPr>
        <a:xfrm>
          <a:off x="0" y="0"/>
          <a:ext cx="0" cy="0"/>
          <a:chOff x="0" y="0"/>
          <a:chExt cx="0" cy="0"/>
        </a:xfrm>
      </p:grpSpPr>
      <p:pic>
        <p:nvPicPr>
          <p:cNvPr id="392" name="Google Shape;392;g60dbc41a85_0_4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94" name="Google Shape;394;g60dbc41a85_0_42"/>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95" name="Google Shape;395;g60dbc41a85_0_42"/>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96" name="Google Shape;396;g60dbc41a85_0_42"/>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97"/>
        <p:cNvGrpSpPr/>
        <p:nvPr/>
      </p:nvGrpSpPr>
      <p:grpSpPr>
        <a:xfrm>
          <a:off x="0" y="0"/>
          <a:ext cx="0" cy="0"/>
          <a:chOff x="0" y="0"/>
          <a:chExt cx="0" cy="0"/>
        </a:xfrm>
      </p:grpSpPr>
      <p:pic>
        <p:nvPicPr>
          <p:cNvPr id="398" name="Google Shape;398;g60dbc41a85_0_48"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00" name="Google Shape;400;g60dbc41a85_0_4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01" name="Google Shape;401;g60dbc41a85_0_48"/>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02" name="Google Shape;402;g60dbc41a85_0_48"/>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03" name="Google Shape;403;g60dbc41a85_0_48"/>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04" name="Google Shape;404;g60dbc41a85_0_48"/>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405" name="Google Shape;405;g60dbc41a85_0_48"/>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06"/>
        <p:cNvGrpSpPr/>
        <p:nvPr/>
      </p:nvGrpSpPr>
      <p:grpSpPr>
        <a:xfrm>
          <a:off x="0" y="0"/>
          <a:ext cx="0" cy="0"/>
          <a:chOff x="0" y="0"/>
          <a:chExt cx="0" cy="0"/>
        </a:xfrm>
      </p:grpSpPr>
      <p:pic>
        <p:nvPicPr>
          <p:cNvPr id="407" name="Google Shape;407;g60dbc41a85_0_57"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10" name="Google Shape;410;g60dbc41a85_0_5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ct val="0"/>
              </a:spcAft>
              <a:buSzPts val="2800"/>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11"/>
        <p:cNvGrpSpPr/>
        <p:nvPr/>
      </p:nvGrpSpPr>
      <p:grpSpPr>
        <a:xfrm>
          <a:off x="0" y="0"/>
          <a:ext cx="0" cy="0"/>
          <a:chOff x="0" y="0"/>
          <a:chExt cx="0" cy="0"/>
        </a:xfrm>
      </p:grpSpPr>
      <p:pic>
        <p:nvPicPr>
          <p:cNvPr id="412" name="Google Shape;412;g60dbc41a85_0_62"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14" name="Google Shape;414;g60dbc41a85_0_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415" name="Google Shape;415;g60dbc41a85_0_62"/>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16" name="Google Shape;416;g60dbc41a85_0_62"/>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17" name="Google Shape;417;g60dbc41a85_0_62"/>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18" name="Google Shape;418;g60dbc41a85_0_62"/>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19" name="Google Shape;419;g60dbc41a85_0_62"/>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0" name="Google Shape;420;g60dbc41a85_0_62"/>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1" name="Google Shape;421;g60dbc41a85_0_62"/>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2" name="Google Shape;422;g60dbc41a85_0_62"/>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3" name="Google Shape;423;g60dbc41a85_0_62"/>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4" name="Google Shape;424;g60dbc41a85_0_62"/>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
        <p:nvSpPr>
          <p:cNvPr id="425" name="Google Shape;425;g60dbc41a85_0_62"/>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26"/>
        <p:cNvGrpSpPr/>
        <p:nvPr/>
      </p:nvGrpSpPr>
      <p:grpSpPr>
        <a:xfrm>
          <a:off x="0" y="0"/>
          <a:ext cx="0" cy="0"/>
          <a:chOff x="0" y="0"/>
          <a:chExt cx="0" cy="0"/>
        </a:xfrm>
      </p:grpSpPr>
      <p:pic>
        <p:nvPicPr>
          <p:cNvPr id="427" name="Google Shape;427;g60dbc41a85_0_7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29" name="Google Shape;429;g60dbc41a85_0_77"/>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30"/>
        <p:cNvGrpSpPr/>
        <p:nvPr/>
      </p:nvGrpSpPr>
      <p:grpSpPr>
        <a:xfrm>
          <a:off x="0" y="0"/>
          <a:ext cx="0" cy="0"/>
          <a:chOff x="0" y="0"/>
          <a:chExt cx="0" cy="0"/>
        </a:xfrm>
      </p:grpSpPr>
      <p:pic>
        <p:nvPicPr>
          <p:cNvPr id="431" name="Google Shape;431;g60dbc41a85_0_8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33" name="Google Shape;433;g60dbc41a85_0_8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34" name="Google Shape;434;g60dbc41a85_0_8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35" name="Google Shape;435;g60dbc41a85_0_8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36" name="Google Shape;436;g60dbc41a85_0_8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37" name="Google Shape;437;g60dbc41a85_0_8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38" name="Google Shape;438;g60dbc41a85_0_8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39" name="Google Shape;439;g60dbc41a85_0_8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40" name="Google Shape;440;g60dbc41a85_0_8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41" name="Google Shape;441;g60dbc41a85_0_8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42" name="Google Shape;442;g60dbc41a85_0_8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43" name="Google Shape;443;g60dbc41a85_0_8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9"/>
        <p:cNvGrpSpPr/>
        <p:nvPr/>
      </p:nvGrpSpPr>
      <p:grpSpPr>
        <a:xfrm>
          <a:off x="0" y="0"/>
          <a:ext cx="0" cy="0"/>
          <a:chOff x="0" y="0"/>
          <a:chExt cx="0" cy="0"/>
        </a:xfrm>
      </p:grpSpPr>
      <p:pic>
        <p:nvPicPr>
          <p:cNvPr id="40" name="Google Shape;40;p29" descr="A close up of a logo&#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42" name="Google Shape;4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43" name="Google Shape;43;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444"/>
        <p:cNvGrpSpPr/>
        <p:nvPr/>
      </p:nvGrpSpPr>
      <p:grpSpPr>
        <a:xfrm>
          <a:off x="0" y="0"/>
          <a:ext cx="0" cy="0"/>
          <a:chOff x="0" y="0"/>
          <a:chExt cx="0" cy="0"/>
        </a:xfrm>
      </p:grpSpPr>
      <p:pic>
        <p:nvPicPr>
          <p:cNvPr id="445" name="Google Shape;445;g60dbc41a85_0_9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47" name="Google Shape;447;g60dbc41a85_0_9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48" name="Google Shape;448;g60dbc41a85_0_9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49" name="Google Shape;449;g60dbc41a85_0_9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0" name="Google Shape;450;g60dbc41a85_0_9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1" name="Google Shape;451;g60dbc41a85_0_9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52" name="Google Shape;452;g60dbc41a85_0_9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453" name="Google Shape;453;g60dbc41a85_0_9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ct val="0"/>
              </a:spcAft>
              <a:buSzPts val="2800"/>
              <a:buNone/>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4" name="Google Shape;454;g60dbc41a85_0_9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55" name="Google Shape;455;g60dbc41a85_0_9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56" name="Google Shape;456;g60dbc41a85_0_9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57" name="Google Shape;457;g60dbc41a85_0_9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58" name="Google Shape;458;g60dbc41a85_0_9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59" name="Google Shape;459;g60dbc41a85_0_9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0" name="Google Shape;460;g60dbc41a85_0_9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1" name="Google Shape;461;g60dbc41a85_0_9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62"/>
        <p:cNvGrpSpPr/>
        <p:nvPr/>
      </p:nvGrpSpPr>
      <p:grpSpPr>
        <a:xfrm>
          <a:off x="0" y="0"/>
          <a:ext cx="0" cy="0"/>
          <a:chOff x="0" y="0"/>
          <a:chExt cx="0" cy="0"/>
        </a:xfrm>
      </p:grpSpPr>
      <p:pic>
        <p:nvPicPr>
          <p:cNvPr id="463" name="Google Shape;463;g60dbc41a85_0_113"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465" name="Google Shape;465;g60dbc41a85_0_113"/>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466" name="Google Shape;466;g60dbc41a85_0_11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467" name="Google Shape;467;g60dbc41a85_0_11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8" name="Google Shape;468;g60dbc41a85_0_113"/>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69" name="Google Shape;469;g60dbc41a85_0_11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70" name="Google Shape;470;g60dbc41a85_0_11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71"/>
        <p:cNvGrpSpPr/>
        <p:nvPr/>
      </p:nvGrpSpPr>
      <p:grpSpPr>
        <a:xfrm>
          <a:off x="0" y="0"/>
          <a:ext cx="0" cy="0"/>
          <a:chOff x="0" y="0"/>
          <a:chExt cx="0" cy="0"/>
        </a:xfrm>
      </p:grpSpPr>
      <p:pic>
        <p:nvPicPr>
          <p:cNvPr id="472" name="Google Shape;472;g60dbc41a85_0_122"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75" name="Google Shape;475;g60dbc41a85_0_12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Font typeface="Arial"/>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476" name="Google Shape;476;g60dbc41a85_0_12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477"/>
        <p:cNvGrpSpPr/>
        <p:nvPr/>
      </p:nvGrpSpPr>
      <p:grpSpPr>
        <a:xfrm>
          <a:off x="0" y="0"/>
          <a:ext cx="0" cy="0"/>
          <a:chOff x="0" y="0"/>
          <a:chExt cx="0" cy="0"/>
        </a:xfrm>
      </p:grpSpPr>
      <p:pic>
        <p:nvPicPr>
          <p:cNvPr id="478" name="Google Shape;478;g60dbc41a85_0_128"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81" name="Google Shape;481;g60dbc41a85_0_12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482" name="Google Shape;482;g60dbc41a85_0_128"/>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Font typeface="Arial"/>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83"/>
        <p:cNvGrpSpPr/>
        <p:nvPr/>
      </p:nvGrpSpPr>
      <p:grpSpPr>
        <a:xfrm>
          <a:off x="0" y="0"/>
          <a:ext cx="0" cy="0"/>
          <a:chOff x="0" y="0"/>
          <a:chExt cx="0" cy="0"/>
        </a:xfrm>
      </p:grpSpPr>
      <p:pic>
        <p:nvPicPr>
          <p:cNvPr id="484" name="Google Shape;484;g60dbc41a85_0_13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86" name="Google Shape;486;g60dbc41a85_0_13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7" name="Google Shape;487;g60dbc41a85_0_134"/>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8" name="Google Shape;488;g60dbc41a85_0_134"/>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489"/>
        <p:cNvGrpSpPr/>
        <p:nvPr/>
      </p:nvGrpSpPr>
      <p:grpSpPr>
        <a:xfrm>
          <a:off x="0" y="0"/>
          <a:ext cx="0" cy="0"/>
          <a:chOff x="0" y="0"/>
          <a:chExt cx="0" cy="0"/>
        </a:xfrm>
      </p:grpSpPr>
      <p:pic>
        <p:nvPicPr>
          <p:cNvPr id="490" name="Google Shape;490;g60dbc41a85_0_140"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92" name="Google Shape;492;g60dbc41a85_0_14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g60dbc41a85_0_140"/>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4" name="Google Shape;494;g60dbc41a85_0_140"/>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495"/>
        <p:cNvGrpSpPr/>
        <p:nvPr/>
      </p:nvGrpSpPr>
      <p:grpSpPr>
        <a:xfrm>
          <a:off x="0" y="0"/>
          <a:ext cx="0" cy="0"/>
          <a:chOff x="0" y="0"/>
          <a:chExt cx="0" cy="0"/>
        </a:xfrm>
      </p:grpSpPr>
      <p:pic>
        <p:nvPicPr>
          <p:cNvPr id="496" name="Google Shape;496;g60dbc41a85_0_146"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498" name="Google Shape;498;g60dbc41a85_0_14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g60dbc41a85_0_146"/>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0" name="Google Shape;500;g60dbc41a85_0_14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501"/>
        <p:cNvGrpSpPr/>
        <p:nvPr/>
      </p:nvGrpSpPr>
      <p:grpSpPr>
        <a:xfrm>
          <a:off x="0" y="0"/>
          <a:ext cx="0" cy="0"/>
          <a:chOff x="0" y="0"/>
          <a:chExt cx="0" cy="0"/>
        </a:xfrm>
      </p:grpSpPr>
      <p:pic>
        <p:nvPicPr>
          <p:cNvPr id="502" name="Google Shape;502;g60dbc41a85_0_152"/>
          <p:cNvPicPr preferRelativeResize="0"/>
          <p:nvPr/>
        </p:nvPicPr>
        <p:blipFill>
          <a:blip r:embed="rId2">
            <a:alphaModFix/>
          </a:blip>
          <a:stretch>
            <a:fillRect/>
          </a:stretch>
        </p:blipFill>
        <p:spPr>
          <a:xfrm>
            <a:off x="0" y="0"/>
            <a:ext cx="16256002" cy="9143998"/>
          </a:xfrm>
          <a:prstGeom prst="rect">
            <a:avLst/>
          </a:prstGeom>
          <a:noFill/>
          <a:ln>
            <a:noFill/>
          </a:ln>
        </p:spPr>
      </p:pic>
      <p:sp>
        <p:nvSpPr>
          <p:cNvPr id="504" name="Google Shape;504;g60dbc41a85_0_15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5" name="Google Shape;505;g60dbc41a85_0_152"/>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6" name="Google Shape;506;g60dbc41a85_0_15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507"/>
        <p:cNvGrpSpPr/>
        <p:nvPr/>
      </p:nvGrpSpPr>
      <p:grpSpPr>
        <a:xfrm>
          <a:off x="0" y="0"/>
          <a:ext cx="0" cy="0"/>
          <a:chOff x="0" y="0"/>
          <a:chExt cx="0" cy="0"/>
        </a:xfrm>
      </p:grpSpPr>
      <p:pic>
        <p:nvPicPr>
          <p:cNvPr id="508" name="Google Shape;508;g60dbc41a85_0_158"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10" name="Google Shape;510;g60dbc41a85_0_158"/>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1" name="Google Shape;511;g60dbc41a85_0_158"/>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2" name="Google Shape;512;g60dbc41a85_0_158"/>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13"/>
        <p:cNvGrpSpPr/>
        <p:nvPr/>
      </p:nvGrpSpPr>
      <p:grpSpPr>
        <a:xfrm>
          <a:off x="0" y="0"/>
          <a:ext cx="0" cy="0"/>
          <a:chOff x="0" y="0"/>
          <a:chExt cx="0" cy="0"/>
        </a:xfrm>
      </p:grpSpPr>
      <p:pic>
        <p:nvPicPr>
          <p:cNvPr id="514" name="Google Shape;514;g60dbc41a85_0_164"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16" name="Google Shape;516;g60dbc41a85_0_164"/>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7" name="Google Shape;517;g60dbc41a85_0_164"/>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18" name="Google Shape;518;g60dbc41a85_0_164"/>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4"/>
        <p:cNvGrpSpPr/>
        <p:nvPr/>
      </p:nvGrpSpPr>
      <p:grpSpPr>
        <a:xfrm>
          <a:off x="0" y="0"/>
          <a:ext cx="0" cy="0"/>
          <a:chOff x="0" y="0"/>
          <a:chExt cx="0" cy="0"/>
        </a:xfrm>
      </p:grpSpPr>
      <p:pic>
        <p:nvPicPr>
          <p:cNvPr id="45" name="Google Shape;45;p30"/>
          <p:cNvPicPr preferRelativeResize="0"/>
          <p:nvPr/>
        </p:nvPicPr>
        <p:blipFill>
          <a:blip r:embed="rId2">
            <a:alphaModFix/>
          </a:blip>
          <a:stretch>
            <a:fillRect/>
          </a:stretch>
        </p:blipFill>
        <p:spPr>
          <a:xfrm>
            <a:off x="0" y="0"/>
            <a:ext cx="16256000" cy="9144000"/>
          </a:xfrm>
          <a:prstGeom prst="rect">
            <a:avLst/>
          </a:prstGeom>
          <a:noFill/>
          <a:ln>
            <a:noFill/>
          </a:ln>
        </p:spPr>
      </p:pic>
      <p:sp>
        <p:nvSpPr>
          <p:cNvPr id="47" name="Google Shape;47;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19"/>
        <p:cNvGrpSpPr/>
        <p:nvPr/>
      </p:nvGrpSpPr>
      <p:grpSpPr>
        <a:xfrm>
          <a:off x="0" y="0"/>
          <a:ext cx="0" cy="0"/>
          <a:chOff x="0" y="0"/>
          <a:chExt cx="0" cy="0"/>
        </a:xfrm>
      </p:grpSpPr>
      <p:pic>
        <p:nvPicPr>
          <p:cNvPr id="520" name="Google Shape;520;g60dbc41a85_0_170"/>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22" name="Google Shape;522;g60dbc41a85_0_17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3" name="Google Shape;523;g60dbc41a85_0_17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4" name="Google Shape;524;g60dbc41a85_0_17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5" name="Google Shape;525;g60dbc41a85_0_17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6" name="Google Shape;526;g60dbc41a85_0_17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7" name="Google Shape;527;g60dbc41a85_0_170"/>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28" name="Google Shape;528;g60dbc41a85_0_170"/>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529"/>
        <p:cNvGrpSpPr/>
        <p:nvPr/>
      </p:nvGrpSpPr>
      <p:grpSpPr>
        <a:xfrm>
          <a:off x="0" y="0"/>
          <a:ext cx="0" cy="0"/>
          <a:chOff x="0" y="0"/>
          <a:chExt cx="0" cy="0"/>
        </a:xfrm>
      </p:grpSpPr>
      <p:pic>
        <p:nvPicPr>
          <p:cNvPr id="530" name="Google Shape;530;g60dbc41a85_0_180"/>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32" name="Google Shape;532;g60dbc41a85_0_18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33" name="Google Shape;533;g60dbc41a85_0_18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4" name="Google Shape;534;g60dbc41a85_0_18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5" name="Google Shape;535;g60dbc41a85_0_180"/>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6" name="Google Shape;536;g60dbc41a85_0_180"/>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37" name="Google Shape;537;g60dbc41a85_0_180"/>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38" name="Google Shape;538;g60dbc41a85_0_180"/>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ct val="0"/>
              </a:spcAft>
              <a:buSzPts val="2800"/>
              <a:buNone/>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39" name="Google Shape;539;g60dbc41a85_0_18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0" name="Google Shape;540;g60dbc41a85_0_18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41" name="Google Shape;541;g60dbc41a85_0_180"/>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2" name="Google Shape;542;g60dbc41a85_0_18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543"/>
        <p:cNvGrpSpPr/>
        <p:nvPr/>
      </p:nvGrpSpPr>
      <p:grpSpPr>
        <a:xfrm>
          <a:off x="0" y="0"/>
          <a:ext cx="0" cy="0"/>
          <a:chOff x="0" y="0"/>
          <a:chExt cx="0" cy="0"/>
        </a:xfrm>
      </p:grpSpPr>
      <p:pic>
        <p:nvPicPr>
          <p:cNvPr id="544" name="Google Shape;544;g60dbc41a85_0_19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46" name="Google Shape;546;g60dbc41a85_0_19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7" name="Google Shape;547;g60dbc41a85_0_19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Font typeface="Arial"/>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8" name="Google Shape;548;g60dbc41a85_0_19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Font typeface="Arial"/>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49" name="Google Shape;549;g60dbc41a85_0_19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50" name="Google Shape;550;g60dbc41a85_0_19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51" name="Google Shape;551;g60dbc41a85_0_19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52" name="Google Shape;552;g60dbc41a85_0_19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53" name="Google Shape;553;g60dbc41a85_0_194"/>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4" name="Google Shape;554;g60dbc41a85_0_19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5" name="Google Shape;555;g60dbc41a85_0_19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6" name="Google Shape;556;g60dbc41a85_0_19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57" name="Google Shape;557;g60dbc41a85_0_194"/>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58" name="Google Shape;558;g60dbc41a85_0_194"/>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559"/>
        <p:cNvGrpSpPr/>
        <p:nvPr/>
      </p:nvGrpSpPr>
      <p:grpSpPr>
        <a:xfrm>
          <a:off x="0" y="0"/>
          <a:ext cx="0" cy="0"/>
          <a:chOff x="0" y="0"/>
          <a:chExt cx="0" cy="0"/>
        </a:xfrm>
      </p:grpSpPr>
      <p:pic>
        <p:nvPicPr>
          <p:cNvPr id="560" name="Google Shape;560;g60dbc41a85_0_210"/>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62" name="Google Shape;562;g60dbc41a85_0_21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63" name="Google Shape;563;g60dbc41a85_0_21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64" name="Google Shape;564;g60dbc41a85_0_21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ct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65" name="Google Shape;565;g60dbc41a85_0_210"/>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ct val="0"/>
              </a:spcAft>
              <a:buSzPts val="2800"/>
              <a:buNone/>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66" name="Google Shape;566;g60dbc41a85_0_210"/>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67" name="Google Shape;567;g60dbc41a85_0_210"/>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568" name="Google Shape;568;g60dbc41a85_0_210"/>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ct val="0"/>
              </a:spcAft>
              <a:buSzPts val="2800"/>
              <a:buNone/>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69" name="Google Shape;569;g60dbc41a85_0_21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70" name="Google Shape;570;g60dbc41a85_0_21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71" name="Google Shape;571;g60dbc41a85_0_21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72" name="Google Shape;572;g60dbc41a85_0_21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73" name="Google Shape;573;g60dbc41a85_0_210"/>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74" name="Google Shape;574;g60dbc41a85_0_21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75" name="Google Shape;575;g60dbc41a85_0_210"/>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76" name="Google Shape;576;g60dbc41a85_0_210"/>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77" name="Google Shape;577;g60dbc41a85_0_210"/>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78" name="Google Shape;578;g60dbc41a85_0_210"/>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ct val="0"/>
              </a:spcAft>
              <a:buSzPts val="2800"/>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585"/>
        <p:cNvGrpSpPr/>
        <p:nvPr/>
      </p:nvGrpSpPr>
      <p:grpSpPr>
        <a:xfrm>
          <a:off x="0" y="0"/>
          <a:ext cx="0" cy="0"/>
          <a:chOff x="0" y="0"/>
          <a:chExt cx="0" cy="0"/>
        </a:xfrm>
      </p:grpSpPr>
      <p:pic>
        <p:nvPicPr>
          <p:cNvPr id="586" name="Google Shape;586;g60dbc41a85_0_474"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588" name="Google Shape;588;g60dbc41a85_0_474"/>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89"/>
        <p:cNvGrpSpPr/>
        <p:nvPr/>
      </p:nvGrpSpPr>
      <p:grpSpPr>
        <a:xfrm>
          <a:off x="0" y="0"/>
          <a:ext cx="0" cy="0"/>
          <a:chOff x="0" y="0"/>
          <a:chExt cx="0" cy="0"/>
        </a:xfrm>
      </p:grpSpPr>
      <p:pic>
        <p:nvPicPr>
          <p:cNvPr id="590" name="Google Shape;590;g60dbc41a85_0_478"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591" name="Google Shape;591;g60dbc41a85_0_478"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593" name="Google Shape;593;g60dbc41a85_0_478"/>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594" name="Google Shape;594;g60dbc41a85_0_478"/>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95"/>
        <p:cNvGrpSpPr/>
        <p:nvPr/>
      </p:nvGrpSpPr>
      <p:grpSpPr>
        <a:xfrm>
          <a:off x="0" y="0"/>
          <a:ext cx="0" cy="0"/>
          <a:chOff x="0" y="0"/>
          <a:chExt cx="0" cy="0"/>
        </a:xfrm>
      </p:grpSpPr>
      <p:pic>
        <p:nvPicPr>
          <p:cNvPr id="596" name="Google Shape;596;g60dbc41a85_0_484"/>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597" name="Google Shape;597;g60dbc41a85_0_484"/>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599" name="Google Shape;599;g60dbc41a85_0_48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00" name="Google Shape;600;g60dbc41a85_0_484"/>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601"/>
        <p:cNvGrpSpPr/>
        <p:nvPr/>
      </p:nvGrpSpPr>
      <p:grpSpPr>
        <a:xfrm>
          <a:off x="0" y="0"/>
          <a:ext cx="0" cy="0"/>
          <a:chOff x="0" y="0"/>
          <a:chExt cx="0" cy="0"/>
        </a:xfrm>
      </p:grpSpPr>
      <p:pic>
        <p:nvPicPr>
          <p:cNvPr id="602" name="Google Shape;602;g60dbc41a85_0_490"/>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04" name="Google Shape;604;g60dbc41a85_0_490"/>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05" name="Google Shape;605;g60dbc41a85_0_490"/>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a:solidFill>
                <a:srgbClr val="262626"/>
              </a:solidFill>
              <a:latin typeface="Arial"/>
              <a:ea typeface="Arial"/>
              <a:cs typeface="Arial"/>
              <a:sym typeface="Arial"/>
            </a:endParaRPr>
          </a:p>
        </p:txBody>
      </p:sp>
      <p:pic>
        <p:nvPicPr>
          <p:cNvPr id="606" name="Google Shape;606;g60dbc41a85_0_490"/>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607"/>
        <p:cNvGrpSpPr/>
        <p:nvPr/>
      </p:nvGrpSpPr>
      <p:grpSpPr>
        <a:xfrm>
          <a:off x="0" y="0"/>
          <a:ext cx="0" cy="0"/>
          <a:chOff x="0" y="0"/>
          <a:chExt cx="0" cy="0"/>
        </a:xfrm>
      </p:grpSpPr>
      <p:pic>
        <p:nvPicPr>
          <p:cNvPr id="608" name="Google Shape;608;g60dbc41a85_0_496"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10" name="Google Shape;610;g60dbc41a85_0_496"/>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a:solidFill>
                <a:schemeClr val="dk1"/>
              </a:solidFill>
              <a:latin typeface="Arial"/>
              <a:ea typeface="Arial"/>
              <a:cs typeface="Arial"/>
              <a:sym typeface="Arial"/>
            </a:endParaRPr>
          </a:p>
        </p:txBody>
      </p:sp>
      <p:sp>
        <p:nvSpPr>
          <p:cNvPr id="611" name="Google Shape;611;g60dbc41a85_0_496"/>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12" name="Google Shape;612;g60dbc41a85_0_496"/>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13" name="Google Shape;613;g60dbc41a85_0_496"/>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14" name="Google Shape;614;g60dbc41a85_0_496"/>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615" name="Google Shape;615;g60dbc41a85_0_496"/>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616"/>
        <p:cNvGrpSpPr/>
        <p:nvPr/>
      </p:nvGrpSpPr>
      <p:grpSpPr>
        <a:xfrm>
          <a:off x="0" y="0"/>
          <a:ext cx="0" cy="0"/>
          <a:chOff x="0" y="0"/>
          <a:chExt cx="0" cy="0"/>
        </a:xfrm>
      </p:grpSpPr>
      <p:pic>
        <p:nvPicPr>
          <p:cNvPr id="617" name="Google Shape;617;g60dbc41a85_0_505"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20" name="Google Shape;620;g60dbc41a85_0_505"/>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8"/>
        <p:cNvGrpSpPr/>
        <p:nvPr/>
      </p:nvGrpSpPr>
      <p:grpSpPr>
        <a:xfrm>
          <a:off x="0" y="0"/>
          <a:ext cx="0" cy="0"/>
          <a:chOff x="0" y="0"/>
          <a:chExt cx="0" cy="0"/>
        </a:xfrm>
      </p:grpSpPr>
      <p:pic>
        <p:nvPicPr>
          <p:cNvPr id="49" name="Google Shape;49;p33"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51" name="Google Shape;51;p33"/>
          <p:cNvPicPr preferRelativeResize="0"/>
          <p:nvPr/>
        </p:nvPicPr>
        <p:blipFill>
          <a:blip r:embed="rId3">
            <a:alphaModFix/>
          </a:blip>
          <a:stretch>
            <a:fillRect/>
          </a:stretch>
        </p:blipFill>
        <p:spPr>
          <a:xfrm>
            <a:off x="3302000" y="1186581"/>
            <a:ext cx="3975100" cy="365760"/>
          </a:xfrm>
          <a:prstGeom prst="rect">
            <a:avLst/>
          </a:prstGeom>
          <a:noFill/>
          <a:ln>
            <a:noFill/>
          </a:ln>
        </p:spPr>
      </p:pic>
      <p:sp>
        <p:nvSpPr>
          <p:cNvPr id="52" name="Google Shape;52;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53" name="Google Shape;53;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54" name="Google Shape;54;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55" name="Google Shape;55;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56" name="Google Shape;56;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21"/>
        <p:cNvGrpSpPr/>
        <p:nvPr/>
      </p:nvGrpSpPr>
      <p:grpSpPr>
        <a:xfrm>
          <a:off x="0" y="0"/>
          <a:ext cx="0" cy="0"/>
          <a:chOff x="0" y="0"/>
          <a:chExt cx="0" cy="0"/>
        </a:xfrm>
      </p:grpSpPr>
      <p:pic>
        <p:nvPicPr>
          <p:cNvPr id="622" name="Google Shape;622;g60dbc41a85_0_510"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24" name="Google Shape;624;g60dbc41a85_0_51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25"/>
        <p:cNvGrpSpPr/>
        <p:nvPr/>
      </p:nvGrpSpPr>
      <p:grpSpPr>
        <a:xfrm>
          <a:off x="0" y="0"/>
          <a:ext cx="0" cy="0"/>
          <a:chOff x="0" y="0"/>
          <a:chExt cx="0" cy="0"/>
        </a:xfrm>
      </p:grpSpPr>
      <p:pic>
        <p:nvPicPr>
          <p:cNvPr id="626" name="Google Shape;626;g60dbc41a85_0_514"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29" name="Google Shape;629;g60dbc41a85_0_51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630" name="Google Shape;630;g60dbc41a85_0_51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31"/>
        <p:cNvGrpSpPr/>
        <p:nvPr/>
      </p:nvGrpSpPr>
      <p:grpSpPr>
        <a:xfrm>
          <a:off x="0" y="0"/>
          <a:ext cx="0" cy="0"/>
          <a:chOff x="0" y="0"/>
          <a:chExt cx="0" cy="0"/>
        </a:xfrm>
      </p:grpSpPr>
      <p:pic>
        <p:nvPicPr>
          <p:cNvPr id="632" name="Google Shape;632;g60dbc41a85_0_520"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634" name="Google Shape;634;g60dbc41a85_0_520"/>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635" name="Google Shape;635;g60dbc41a85_0_52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a:solidFill>
                <a:schemeClr val="dk1"/>
              </a:solidFill>
              <a:latin typeface="Arial"/>
              <a:ea typeface="Arial"/>
              <a:cs typeface="Arial"/>
              <a:sym typeface="Arial"/>
            </a:endParaRPr>
          </a:p>
        </p:txBody>
      </p:sp>
      <p:sp>
        <p:nvSpPr>
          <p:cNvPr id="636" name="Google Shape;636;g60dbc41a85_0_52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7" name="Google Shape;637;g60dbc41a85_0_52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8" name="Google Shape;638;g60dbc41a85_0_52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39" name="Google Shape;639;g60dbc41a85_0_52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40"/>
        <p:cNvGrpSpPr/>
        <p:nvPr/>
      </p:nvGrpSpPr>
      <p:grpSpPr>
        <a:xfrm>
          <a:off x="0" y="0"/>
          <a:ext cx="0" cy="0"/>
          <a:chOff x="0" y="0"/>
          <a:chExt cx="0" cy="0"/>
        </a:xfrm>
      </p:grpSpPr>
      <p:pic>
        <p:nvPicPr>
          <p:cNvPr id="641" name="Google Shape;641;g60dbc41a85_0_529"/>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43" name="Google Shape;643;g60dbc41a85_0_529"/>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a:solidFill>
                <a:schemeClr val="dk1"/>
              </a:solidFill>
              <a:latin typeface="Arial"/>
              <a:ea typeface="Arial"/>
              <a:cs typeface="Arial"/>
              <a:sym typeface="Arial"/>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4"/>
        <p:cNvGrpSpPr/>
        <p:nvPr/>
      </p:nvGrpSpPr>
      <p:grpSpPr>
        <a:xfrm>
          <a:off x="0" y="0"/>
          <a:ext cx="0" cy="0"/>
          <a:chOff x="0" y="0"/>
          <a:chExt cx="0" cy="0"/>
        </a:xfrm>
      </p:grpSpPr>
      <p:pic>
        <p:nvPicPr>
          <p:cNvPr id="645" name="Google Shape;645;g60dbc41a85_0_533"/>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47" name="Google Shape;647;g60dbc41a85_0_53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48" name="Google Shape;648;g60dbc41a85_0_53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49" name="Google Shape;649;g60dbc41a85_0_53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0" name="Google Shape;650;g60dbc41a85_0_53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51" name="Google Shape;651;g60dbc41a85_0_53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52" name="Google Shape;652;g60dbc41a85_0_53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53" name="Google Shape;653;g60dbc41a85_0_53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54" name="Google Shape;654;g60dbc41a85_0_53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5" name="Google Shape;655;g60dbc41a85_0_53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6" name="Google Shape;656;g60dbc41a85_0_53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57" name="Google Shape;657;g60dbc41a85_0_53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58"/>
        <p:cNvGrpSpPr/>
        <p:nvPr/>
      </p:nvGrpSpPr>
      <p:grpSpPr>
        <a:xfrm>
          <a:off x="0" y="0"/>
          <a:ext cx="0" cy="0"/>
          <a:chOff x="0" y="0"/>
          <a:chExt cx="0" cy="0"/>
        </a:xfrm>
      </p:grpSpPr>
      <p:pic>
        <p:nvPicPr>
          <p:cNvPr id="659" name="Google Shape;659;g60dbc41a85_0_547"/>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61" name="Google Shape;661;g60dbc41a85_0_54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62" name="Google Shape;662;g60dbc41a85_0_54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63" name="Google Shape;663;g60dbc41a85_0_54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64" name="Google Shape;664;g60dbc41a85_0_547"/>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65" name="Google Shape;665;g60dbc41a85_0_54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66" name="Google Shape;666;g60dbc41a85_0_54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667" name="Google Shape;667;g60dbc41a85_0_54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68" name="Google Shape;668;g60dbc41a85_0_54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69" name="Google Shape;669;g60dbc41a85_0_54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70" name="Google Shape;670;g60dbc41a85_0_54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71" name="Google Shape;671;g60dbc41a85_0_54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72" name="Google Shape;672;g60dbc41a85_0_54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73" name="Google Shape;673;g60dbc41a85_0_54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74" name="Google Shape;674;g60dbc41a85_0_547"/>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75" name="Google Shape;675;g60dbc41a85_0_547"/>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676"/>
        <p:cNvGrpSpPr/>
        <p:nvPr/>
      </p:nvGrpSpPr>
      <p:grpSpPr>
        <a:xfrm>
          <a:off x="0" y="0"/>
          <a:ext cx="0" cy="0"/>
          <a:chOff x="0" y="0"/>
          <a:chExt cx="0" cy="0"/>
        </a:xfrm>
      </p:grpSpPr>
      <p:pic>
        <p:nvPicPr>
          <p:cNvPr id="677" name="Google Shape;677;g60dbc41a85_0_56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79" name="Google Shape;679;g60dbc41a85_0_565"/>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g60dbc41a85_0_565"/>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1" name="Google Shape;681;g60dbc41a85_0_56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682"/>
        <p:cNvGrpSpPr/>
        <p:nvPr/>
      </p:nvGrpSpPr>
      <p:grpSpPr>
        <a:xfrm>
          <a:off x="0" y="0"/>
          <a:ext cx="0" cy="0"/>
          <a:chOff x="0" y="0"/>
          <a:chExt cx="0" cy="0"/>
        </a:xfrm>
      </p:grpSpPr>
      <p:pic>
        <p:nvPicPr>
          <p:cNvPr id="683" name="Google Shape;683;g60dbc41a85_0_571"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85" name="Google Shape;685;g60dbc41a85_0_571"/>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6" name="Google Shape;686;g60dbc41a85_0_571"/>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87" name="Google Shape;687;g60dbc41a85_0_571"/>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a:solidFill>
                <a:schemeClr val="dk1"/>
              </a:solidFill>
              <a:latin typeface="Arial"/>
              <a:ea typeface="Arial"/>
              <a:cs typeface="Arial"/>
              <a:sym typeface="Arial"/>
            </a:endParaRP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688"/>
        <p:cNvGrpSpPr/>
        <p:nvPr/>
      </p:nvGrpSpPr>
      <p:grpSpPr>
        <a:xfrm>
          <a:off x="0" y="0"/>
          <a:ext cx="0" cy="0"/>
          <a:chOff x="0" y="0"/>
          <a:chExt cx="0" cy="0"/>
        </a:xfrm>
      </p:grpSpPr>
      <p:pic>
        <p:nvPicPr>
          <p:cNvPr id="689" name="Google Shape;689;g60dbc41a85_0_577"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91" name="Google Shape;691;g60dbc41a85_0_577"/>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92"/>
        <p:cNvGrpSpPr/>
        <p:nvPr/>
      </p:nvGrpSpPr>
      <p:grpSpPr>
        <a:xfrm>
          <a:off x="0" y="0"/>
          <a:ext cx="0" cy="0"/>
          <a:chOff x="0" y="0"/>
          <a:chExt cx="0" cy="0"/>
        </a:xfrm>
      </p:grpSpPr>
      <p:pic>
        <p:nvPicPr>
          <p:cNvPr id="693" name="Google Shape;693;g60dbc41a85_0_58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695" name="Google Shape;695;g60dbc41a85_0_58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96" name="Google Shape;696;g60dbc41a85_0_58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97" name="Google Shape;697;g60dbc41a85_0_58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698" name="Google Shape;698;g60dbc41a85_0_58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99" name="Google Shape;699;g60dbc41a85_0_58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00" name="Google Shape;700;g60dbc41a85_0_58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1" name="Google Shape;701;g60dbc41a85_0_58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57"/>
        <p:cNvGrpSpPr/>
        <p:nvPr/>
      </p:nvGrpSpPr>
      <p:grpSpPr>
        <a:xfrm>
          <a:off x="0" y="0"/>
          <a:ext cx="0" cy="0"/>
          <a:chOff x="0" y="0"/>
          <a:chExt cx="0" cy="0"/>
        </a:xfrm>
      </p:grpSpPr>
      <p:pic>
        <p:nvPicPr>
          <p:cNvPr id="58" name="Google Shape;58;p41"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0" name="Google Shape;60;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62" name="Google Shape;62;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02"/>
        <p:cNvGrpSpPr/>
        <p:nvPr/>
      </p:nvGrpSpPr>
      <p:grpSpPr>
        <a:xfrm>
          <a:off x="0" y="0"/>
          <a:ext cx="0" cy="0"/>
          <a:chOff x="0" y="0"/>
          <a:chExt cx="0" cy="0"/>
        </a:xfrm>
      </p:grpSpPr>
      <p:pic>
        <p:nvPicPr>
          <p:cNvPr id="703" name="Google Shape;703;g60dbc41a85_0_59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05" name="Google Shape;705;g60dbc41a85_0_59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06" name="Google Shape;706;g60dbc41a85_0_59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7" name="Google Shape;707;g60dbc41a85_0_59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8" name="Google Shape;708;g60dbc41a85_0_591"/>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09" name="Google Shape;709;g60dbc41a85_0_591"/>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10" name="Google Shape;710;g60dbc41a85_0_591"/>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711" name="Google Shape;711;g60dbc41a85_0_591"/>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12" name="Google Shape;712;g60dbc41a85_0_59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3" name="Google Shape;713;g60dbc41a85_0_59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4" name="Google Shape;714;g60dbc41a85_0_591"/>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15" name="Google Shape;715;g60dbc41a85_0_591"/>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716"/>
        <p:cNvGrpSpPr/>
        <p:nvPr/>
      </p:nvGrpSpPr>
      <p:grpSpPr>
        <a:xfrm>
          <a:off x="0" y="0"/>
          <a:ext cx="0" cy="0"/>
          <a:chOff x="0" y="0"/>
          <a:chExt cx="0" cy="0"/>
        </a:xfrm>
      </p:grpSpPr>
      <p:pic>
        <p:nvPicPr>
          <p:cNvPr id="717" name="Google Shape;717;g60dbc41a85_0_605"/>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19" name="Google Shape;719;g60dbc41a85_0_60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20" name="Google Shape;720;g60dbc41a85_0_60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1" name="Google Shape;721;g60dbc41a85_0_60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2" name="Google Shape;722;g60dbc41a85_0_60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3" name="Google Shape;723;g60dbc41a85_0_60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4" name="Google Shape;724;g60dbc41a85_0_60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5" name="Google Shape;725;g60dbc41a85_0_60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26" name="Google Shape;726;g60dbc41a85_0_60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7" name="Google Shape;727;g60dbc41a85_0_60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8" name="Google Shape;728;g60dbc41a85_0_605"/>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29" name="Google Shape;729;g60dbc41a85_0_605"/>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0" name="Google Shape;730;g60dbc41a85_0_605"/>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31" name="Google Shape;731;g60dbc41a85_0_605"/>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732"/>
        <p:cNvGrpSpPr/>
        <p:nvPr/>
      </p:nvGrpSpPr>
      <p:grpSpPr>
        <a:xfrm>
          <a:off x="0" y="0"/>
          <a:ext cx="0" cy="0"/>
          <a:chOff x="0" y="0"/>
          <a:chExt cx="0" cy="0"/>
        </a:xfrm>
      </p:grpSpPr>
      <p:pic>
        <p:nvPicPr>
          <p:cNvPr id="733" name="Google Shape;733;g60dbc41a85_0_621"/>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35" name="Google Shape;735;g60dbc41a85_0_62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6" name="Google Shape;736;g60dbc41a85_0_62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7" name="Google Shape;737;g60dbc41a85_0_62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8" name="Google Shape;738;g60dbc41a85_0_621"/>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39" name="Google Shape;739;g60dbc41a85_0_621"/>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40" name="Google Shape;740;g60dbc41a85_0_621"/>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741" name="Google Shape;741;g60dbc41a85_0_621"/>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2" name="Google Shape;742;g60dbc41a85_0_62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43" name="Google Shape;743;g60dbc41a85_0_62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4" name="Google Shape;744;g60dbc41a85_0_62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45" name="Google Shape;745;g60dbc41a85_0_62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6" name="Google Shape;746;g60dbc41a85_0_621"/>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7" name="Google Shape;747;g60dbc41a85_0_621"/>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8" name="Google Shape;748;g60dbc41a85_0_621"/>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49" name="Google Shape;749;g60dbc41a85_0_621"/>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50" name="Google Shape;750;g60dbc41a85_0_621"/>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51" name="Google Shape;751;g60dbc41a85_0_621"/>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752"/>
        <p:cNvGrpSpPr/>
        <p:nvPr/>
      </p:nvGrpSpPr>
      <p:grpSpPr>
        <a:xfrm>
          <a:off x="0" y="0"/>
          <a:ext cx="0" cy="0"/>
          <a:chOff x="0" y="0"/>
          <a:chExt cx="0" cy="0"/>
        </a:xfrm>
      </p:grpSpPr>
      <p:pic>
        <p:nvPicPr>
          <p:cNvPr id="753" name="Google Shape;753;g60dbc41a85_0_641"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56" name="Google Shape;756;g60dbc41a85_0_64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57" name="Google Shape;757;g60dbc41a85_0_64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758"/>
        <p:cNvGrpSpPr/>
        <p:nvPr/>
      </p:nvGrpSpPr>
      <p:grpSpPr>
        <a:xfrm>
          <a:off x="0" y="0"/>
          <a:ext cx="0" cy="0"/>
          <a:chOff x="0" y="0"/>
          <a:chExt cx="0" cy="0"/>
        </a:xfrm>
      </p:grpSpPr>
      <p:pic>
        <p:nvPicPr>
          <p:cNvPr id="759" name="Google Shape;759;g60dbc41a85_0_647"/>
          <p:cNvPicPr preferRelativeResize="0"/>
          <p:nvPr/>
        </p:nvPicPr>
        <p:blipFill>
          <a:blip r:embed="rId2">
            <a:alphaModFix/>
          </a:blip>
          <a:stretch>
            <a:fillRect/>
          </a:stretch>
        </p:blipFill>
        <p:spPr>
          <a:xfrm>
            <a:off x="0" y="0"/>
            <a:ext cx="16256002" cy="9143998"/>
          </a:xfrm>
          <a:prstGeom prst="rect">
            <a:avLst/>
          </a:prstGeom>
          <a:noFill/>
          <a:ln>
            <a:noFill/>
          </a:ln>
        </p:spPr>
      </p:pic>
      <p:sp>
        <p:nvSpPr>
          <p:cNvPr id="761" name="Google Shape;761;g60dbc41a85_0_64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2" name="Google Shape;762;g60dbc41a85_0_647"/>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3" name="Google Shape;763;g60dbc41a85_0_64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764"/>
        <p:cNvGrpSpPr/>
        <p:nvPr/>
      </p:nvGrpSpPr>
      <p:grpSpPr>
        <a:xfrm>
          <a:off x="0" y="0"/>
          <a:ext cx="0" cy="0"/>
          <a:chOff x="0" y="0"/>
          <a:chExt cx="0" cy="0"/>
        </a:xfrm>
      </p:grpSpPr>
      <p:pic>
        <p:nvPicPr>
          <p:cNvPr id="765" name="Google Shape;765;g60dbc41a85_0_653"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767" name="Google Shape;767;g60dbc41a85_0_653"/>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8" name="Google Shape;768;g60dbc41a85_0_653"/>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769" name="Google Shape;769;g60dbc41a85_0_653"/>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a:solidFill>
                <a:schemeClr val="dk1"/>
              </a:solidFill>
              <a:latin typeface="Arial"/>
              <a:ea typeface="Arial"/>
              <a:cs typeface="Arial"/>
              <a:sym typeface="Aria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63"/>
        <p:cNvGrpSpPr/>
        <p:nvPr/>
      </p:nvGrpSpPr>
      <p:grpSpPr>
        <a:xfrm>
          <a:off x="0" y="0"/>
          <a:ext cx="0" cy="0"/>
          <a:chOff x="0" y="0"/>
          <a:chExt cx="0" cy="0"/>
        </a:xfrm>
      </p:grpSpPr>
      <p:pic>
        <p:nvPicPr>
          <p:cNvPr id="64" name="Google Shape;64;p22"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6" name="Google Shape;66;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2"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2"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5f7c728e52_0_11"/>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5f7c728e52_0_11"/>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5f7c728e52_0_11"/>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5f7c728e52_0_11"/>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g5f7c728e52_0_11"/>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sp>
        <p:nvSpPr>
          <p:cNvPr id="366" name="Google Shape;366;g60dbc41a85_0_16"/>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7" name="Google Shape;367;g60dbc41a85_0_16"/>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8" name="Google Shape;368;g60dbc41a85_0_16"/>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9" name="Google Shape;369;g60dbc41a85_0_16"/>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0" name="Google Shape;370;g60dbc41a85_0_16"/>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9"/>
        <p:cNvGrpSpPr/>
        <p:nvPr/>
      </p:nvGrpSpPr>
      <p:grpSpPr>
        <a:xfrm>
          <a:off x="0" y="0"/>
          <a:ext cx="0" cy="0"/>
          <a:chOff x="0" y="0"/>
          <a:chExt cx="0" cy="0"/>
        </a:xfrm>
      </p:grpSpPr>
      <p:sp>
        <p:nvSpPr>
          <p:cNvPr id="580" name="Google Shape;580;g60dbc41a85_0_468"/>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1" name="Google Shape;581;g60dbc41a85_0_468"/>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2" name="Google Shape;582;g60dbc41a85_0_468"/>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3" name="Google Shape;583;g60dbc41a85_0_468"/>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4" name="Google Shape;584;g60dbc41a85_0_468"/>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0.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5e77cd014e_0_3"/>
          <p:cNvSpPr txBox="1">
            <a:spLocks noGrp="1"/>
          </p:cNvSpPr>
          <p:nvPr>
            <p:ph type="body" idx="1"/>
          </p:nvPr>
        </p:nvSpPr>
        <p:spPr>
          <a:xfrm>
            <a:off x="7304150" y="4114800"/>
            <a:ext cx="7554900" cy="914400"/>
          </a:xfrm>
          <a:prstGeom prst="rect">
            <a:avLst/>
          </a:prstGeom>
        </p:spPr>
        <p:txBody>
          <a:bodyPr spcFirstLastPara="1" wrap="square" lIns="91425" tIns="91425" rIns="91425" bIns="91425" anchor="t" anchorCtr="0">
            <a:noAutofit/>
          </a:bodyPr>
          <a:lstStyle/>
          <a:p>
            <a:pPr marL="0" lvl="0" indent="0" algn="l" rtl="0">
              <a:spcBef>
                <a:spcPts val="1000"/>
              </a:spcBef>
              <a:spcAft>
                <a:spcPct val="0"/>
              </a:spcAft>
              <a:buNone/>
            </a:pPr>
            <a:r>
              <a:rPr lang="en-US"/>
              <a:t>React and Redux Developer</a:t>
            </a: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5e77cd014e_0_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Connect()</a:t>
            </a:r>
            <a:endParaRPr/>
          </a:p>
        </p:txBody>
      </p:sp>
      <p:sp>
        <p:nvSpPr>
          <p:cNvPr id="836" name="Google Shape;836;g5e77cd014e_0_39"/>
          <p:cNvSpPr txBox="1">
            <a:spLocks noGrp="1"/>
          </p:cNvSpPr>
          <p:nvPr>
            <p:ph type="body" idx="1"/>
          </p:nvPr>
        </p:nvSpPr>
        <p:spPr>
          <a:xfrm>
            <a:off x="1902100" y="1503500"/>
            <a:ext cx="12974100" cy="32961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Connects a React Component to a Redux store</a:t>
            </a:r>
            <a:endParaRPr/>
          </a:p>
          <a:p>
            <a:pPr marL="457200" lvl="0" indent="-406400" algn="l" rtl="0">
              <a:lnSpc>
                <a:spcPct val="115000"/>
              </a:lnSpc>
              <a:spcBef>
                <a:spcPct val="0"/>
              </a:spcBef>
              <a:spcAft>
                <a:spcPct val="0"/>
              </a:spcAft>
              <a:buSzPts val="2800"/>
              <a:buChar char="•"/>
            </a:pPr>
            <a:r>
              <a:rPr lang="en-US"/>
              <a:t>Provides its connected Component with the data it needs from the store</a:t>
            </a:r>
            <a:endParaRPr/>
          </a:p>
          <a:p>
            <a:pPr marL="457200" lvl="0" indent="-406400" algn="l" rtl="0">
              <a:lnSpc>
                <a:spcPct val="115000"/>
              </a:lnSpc>
              <a:spcBef>
                <a:spcPct val="0"/>
              </a:spcBef>
              <a:spcAft>
                <a:spcPct val="0"/>
              </a:spcAft>
              <a:buSzPts val="2800"/>
              <a:buChar char="•"/>
            </a:pPr>
            <a:r>
              <a:rPr lang="en-US"/>
              <a:t>Provides the connected Component with the functions it needs to dispatch actions to the store</a:t>
            </a:r>
            <a:endParaRPr/>
          </a:p>
          <a:p>
            <a:pPr marL="457200" lvl="0" indent="-406400" algn="l" rtl="0">
              <a:lnSpc>
                <a:spcPct val="115000"/>
              </a:lnSpc>
              <a:spcBef>
                <a:spcPct val="0"/>
              </a:spcBef>
              <a:spcAft>
                <a:spcPct val="0"/>
              </a:spcAft>
              <a:buSzPts val="2800"/>
              <a:buChar char="•"/>
            </a:pPr>
            <a:r>
              <a:rPr lang="en-US"/>
              <a:t>Does not modify the Component class passed to it</a:t>
            </a:r>
            <a:endParaRPr/>
          </a:p>
          <a:p>
            <a:pPr marL="457200" lvl="0" indent="-406400" algn="l" rtl="0">
              <a:lnSpc>
                <a:spcPct val="115000"/>
              </a:lnSpc>
              <a:spcBef>
                <a:spcPct val="0"/>
              </a:spcBef>
              <a:spcAft>
                <a:spcPct val="0"/>
              </a:spcAft>
              <a:buSzPts val="2800"/>
              <a:buChar char="•"/>
            </a:pPr>
            <a:r>
              <a:rPr lang="en-US"/>
              <a:t>Returns a new, connected Component class wrapping the Component you passed in</a:t>
            </a:r>
            <a:endParaRPr/>
          </a:p>
          <a:p>
            <a:pPr marL="914400" lvl="0" indent="0" algn="l" rtl="0">
              <a:lnSpc>
                <a:spcPct val="115000"/>
              </a:lnSpc>
              <a:spcBef>
                <a:spcPts val="1000"/>
              </a:spcBef>
              <a:spcAft>
                <a:spcPct val="0"/>
              </a:spcAft>
              <a:buNone/>
            </a:pPr>
            <a:endParaRPr/>
          </a:p>
        </p:txBody>
      </p:sp>
      <p:pic>
        <p:nvPicPr>
          <p:cNvPr id="837" name="Google Shape;837;g5e77cd014e_0_39"/>
          <p:cNvPicPr preferRelativeResize="0"/>
          <p:nvPr/>
        </p:nvPicPr>
        <p:blipFill>
          <a:blip r:embed="rId3">
            <a:alphaModFix/>
          </a:blip>
          <a:stretch>
            <a:fillRect/>
          </a:stretch>
        </p:blipFill>
        <p:spPr>
          <a:xfrm>
            <a:off x="6472989" y="760639"/>
            <a:ext cx="3356359" cy="36576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5e77cd014e_0_5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Connect()</a:t>
            </a:r>
            <a:endParaRPr/>
          </a:p>
        </p:txBody>
      </p:sp>
      <p:pic>
        <p:nvPicPr>
          <p:cNvPr id="843" name="Google Shape;843;g5e77cd014e_0_50"/>
          <p:cNvPicPr preferRelativeResize="0"/>
          <p:nvPr/>
        </p:nvPicPr>
        <p:blipFill>
          <a:blip r:embed="rId3">
            <a:alphaModFix/>
          </a:blip>
          <a:stretch>
            <a:fillRect/>
          </a:stretch>
        </p:blipFill>
        <p:spPr>
          <a:xfrm>
            <a:off x="6472989" y="760639"/>
            <a:ext cx="3356359" cy="365760"/>
          </a:xfrm>
          <a:prstGeom prst="rect">
            <a:avLst/>
          </a:prstGeom>
          <a:noFill/>
          <a:ln>
            <a:noFill/>
          </a:ln>
        </p:spPr>
      </p:pic>
      <p:pic>
        <p:nvPicPr>
          <p:cNvPr id="844" name="Google Shape;844;g5e77cd014e_0_50"/>
          <p:cNvPicPr preferRelativeResize="0"/>
          <p:nvPr/>
        </p:nvPicPr>
        <p:blipFill>
          <a:blip r:embed="rId4">
            <a:alphaModFix/>
          </a:blip>
          <a:stretch>
            <a:fillRect/>
          </a:stretch>
        </p:blipFill>
        <p:spPr>
          <a:xfrm>
            <a:off x="1190775" y="5409900"/>
            <a:ext cx="14466624" cy="1464650"/>
          </a:xfrm>
          <a:prstGeom prst="rect">
            <a:avLst/>
          </a:prstGeom>
          <a:noFill/>
          <a:ln>
            <a:noFill/>
          </a:ln>
        </p:spPr>
      </p:pic>
      <p:sp>
        <p:nvSpPr>
          <p:cNvPr id="845" name="Google Shape;845;g5e77cd014e_0_50"/>
          <p:cNvSpPr txBox="1">
            <a:spLocks noGrp="1"/>
          </p:cNvSpPr>
          <p:nvPr>
            <p:ph type="body" idx="1"/>
          </p:nvPr>
        </p:nvSpPr>
        <p:spPr>
          <a:xfrm>
            <a:off x="1251325" y="1750800"/>
            <a:ext cx="13952100" cy="3425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Connect has the following parameters:</a:t>
            </a:r>
            <a:endParaRPr/>
          </a:p>
          <a:p>
            <a:pPr marL="457200" lvl="0" indent="-406400" algn="l" rtl="0">
              <a:lnSpc>
                <a:spcPct val="115000"/>
              </a:lnSpc>
              <a:spcBef>
                <a:spcPts val="1000"/>
              </a:spcBef>
              <a:spcAft>
                <a:spcPct val="0"/>
              </a:spcAft>
              <a:buSzPts val="2800"/>
              <a:buChar char="•"/>
            </a:pPr>
            <a:r>
              <a:rPr lang="en-US"/>
              <a:t>MyComponent: The Component which should receive store state, dispatch, or both</a:t>
            </a:r>
            <a:endParaRPr/>
          </a:p>
          <a:p>
            <a:pPr marL="457200" lvl="0" indent="-406400" algn="l" rtl="0">
              <a:lnSpc>
                <a:spcPct val="115000"/>
              </a:lnSpc>
              <a:spcBef>
                <a:spcPct val="0"/>
              </a:spcBef>
              <a:spcAft>
                <a:spcPct val="0"/>
              </a:spcAft>
              <a:buSzPts val="2800"/>
              <a:buChar char="•"/>
            </a:pPr>
            <a:r>
              <a:rPr lang="en-US"/>
              <a:t>mapStateToProps(): A function that receives the current store and current props</a:t>
            </a:r>
            <a:endParaRPr/>
          </a:p>
          <a:p>
            <a:pPr marL="457200" lvl="0" indent="-406400" algn="l" rtl="0">
              <a:lnSpc>
                <a:spcPct val="115000"/>
              </a:lnSpc>
              <a:spcBef>
                <a:spcPct val="0"/>
              </a:spcBef>
              <a:spcAft>
                <a:spcPct val="0"/>
              </a:spcAft>
              <a:buSzPts val="2800"/>
              <a:buChar char="•"/>
            </a:pPr>
            <a:r>
              <a:rPr lang="en-US"/>
              <a:t>mapStateToProps(): It returns what’s available to MyComponent as props</a:t>
            </a:r>
            <a:endParaRPr/>
          </a:p>
          <a:p>
            <a:pPr marL="457200" lvl="0" indent="-406400" algn="l" rtl="0">
              <a:lnSpc>
                <a:spcPct val="115000"/>
              </a:lnSpc>
              <a:spcBef>
                <a:spcPct val="0"/>
              </a:spcBef>
              <a:spcAft>
                <a:spcPct val="0"/>
              </a:spcAft>
              <a:buSzPts val="2800"/>
              <a:buChar char="•"/>
            </a:pPr>
            <a:r>
              <a:rPr lang="en-US"/>
              <a:t>mapDispatchToProps(): It allows you to wrap action creators inside of dispatch</a:t>
            </a:r>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5e77cd014e_0_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mapStateToProps</a:t>
            </a:r>
            <a:endParaRPr/>
          </a:p>
        </p:txBody>
      </p:sp>
      <p:pic>
        <p:nvPicPr>
          <p:cNvPr id="851" name="Google Shape;851;g5e77cd014e_0_61"/>
          <p:cNvPicPr preferRelativeResize="0"/>
          <p:nvPr/>
        </p:nvPicPr>
        <p:blipFill>
          <a:blip r:embed="rId3">
            <a:alphaModFix/>
          </a:blip>
          <a:stretch>
            <a:fillRect/>
          </a:stretch>
        </p:blipFill>
        <p:spPr>
          <a:xfrm>
            <a:off x="5949100" y="760650"/>
            <a:ext cx="4406751" cy="365750"/>
          </a:xfrm>
          <a:prstGeom prst="rect">
            <a:avLst/>
          </a:prstGeom>
          <a:noFill/>
          <a:ln>
            <a:noFill/>
          </a:ln>
        </p:spPr>
      </p:pic>
      <p:sp>
        <p:nvSpPr>
          <p:cNvPr id="852" name="Google Shape;852;g5e77cd014e_0_61"/>
          <p:cNvSpPr txBox="1">
            <a:spLocks noGrp="1"/>
          </p:cNvSpPr>
          <p:nvPr>
            <p:ph type="body" idx="1"/>
          </p:nvPr>
        </p:nvSpPr>
        <p:spPr>
          <a:xfrm>
            <a:off x="1175125" y="1942325"/>
            <a:ext cx="13952100" cy="194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 function that lets connect() know how to map specific parts of the store’s state into usable props</a:t>
            </a:r>
            <a:endParaRPr/>
          </a:p>
          <a:p>
            <a:pPr marL="457200" lvl="0" indent="-406400" algn="l" rtl="0">
              <a:lnSpc>
                <a:spcPct val="115000"/>
              </a:lnSpc>
              <a:spcBef>
                <a:spcPct val="0"/>
              </a:spcBef>
              <a:spcAft>
                <a:spcPct val="0"/>
              </a:spcAft>
              <a:buSzPts val="2800"/>
              <a:buChar char="•"/>
            </a:pPr>
            <a:r>
              <a:rPr lang="en-US"/>
              <a:t>It allows you to specify which data from the store should be passed to your React Component</a:t>
            </a:r>
            <a:endParaRPr/>
          </a:p>
          <a:p>
            <a:pPr marL="457200" lvl="0" indent="-406400" algn="l" rtl="0">
              <a:lnSpc>
                <a:spcPct val="115000"/>
              </a:lnSpc>
              <a:spcBef>
                <a:spcPct val="0"/>
              </a:spcBef>
              <a:spcAft>
                <a:spcPct val="0"/>
              </a:spcAft>
              <a:buSzPts val="2800"/>
              <a:buChar char="•"/>
            </a:pPr>
            <a:r>
              <a:rPr lang="en-US"/>
              <a:t>It takes a maximum of two parameters, state and ownProps?</a:t>
            </a:r>
            <a:endParaRPr>
              <a:solidFill>
                <a:srgbClr val="434343"/>
              </a:solidFill>
            </a:endParaRPr>
          </a:p>
          <a:p>
            <a:pPr marL="13716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state: Is the state of the Redux store</a:t>
            </a:r>
            <a:endParaRPr sz="2200">
              <a:solidFill>
                <a:srgbClr val="434343"/>
              </a:solidFill>
              <a:latin typeface="Open Sans"/>
              <a:ea typeface="Open Sans"/>
              <a:cs typeface="Open Sans"/>
              <a:sym typeface="Open Sans"/>
            </a:endParaRPr>
          </a:p>
          <a:p>
            <a:pPr marL="13716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ownProps?: Gives access to props passed into a connected Component</a:t>
            </a:r>
            <a:endParaRPr sz="2200">
              <a:solidFill>
                <a:srgbClr val="434343"/>
              </a:solidFill>
              <a:latin typeface="Open Sans"/>
              <a:ea typeface="Open Sans"/>
              <a:cs typeface="Open Sans"/>
              <a:sym typeface="Open Sans"/>
            </a:endParaRPr>
          </a:p>
          <a:p>
            <a:pPr marL="457200" lvl="0" indent="-406400" algn="l" rtl="0">
              <a:lnSpc>
                <a:spcPct val="115000"/>
              </a:lnSpc>
              <a:spcBef>
                <a:spcPct val="0"/>
              </a:spcBef>
              <a:spcAft>
                <a:spcPct val="0"/>
              </a:spcAft>
              <a:buSzPts val="2800"/>
              <a:buChar char="•"/>
            </a:pPr>
            <a:r>
              <a:rPr lang="en-US"/>
              <a:t>It returns a plain object, which will be merged into the wrapped Component’s props</a:t>
            </a:r>
            <a:endParaRPr/>
          </a:p>
        </p:txBody>
      </p:sp>
      <p:pic>
        <p:nvPicPr>
          <p:cNvPr id="853" name="Google Shape;853;g5e77cd014e_0_61"/>
          <p:cNvPicPr preferRelativeResize="0"/>
          <p:nvPr/>
        </p:nvPicPr>
        <p:blipFill>
          <a:blip r:embed="rId4">
            <a:alphaModFix/>
          </a:blip>
          <a:stretch>
            <a:fillRect/>
          </a:stretch>
        </p:blipFill>
        <p:spPr>
          <a:xfrm>
            <a:off x="1715400" y="5850700"/>
            <a:ext cx="12871550" cy="142665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g5f4b0d166c_0_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mapDispatchToProps</a:t>
            </a:r>
            <a:endParaRPr/>
          </a:p>
        </p:txBody>
      </p:sp>
      <p:pic>
        <p:nvPicPr>
          <p:cNvPr id="859" name="Google Shape;859;g5f4b0d166c_0_4"/>
          <p:cNvPicPr preferRelativeResize="0"/>
          <p:nvPr/>
        </p:nvPicPr>
        <p:blipFill>
          <a:blip r:embed="rId3">
            <a:alphaModFix/>
          </a:blip>
          <a:stretch>
            <a:fillRect/>
          </a:stretch>
        </p:blipFill>
        <p:spPr>
          <a:xfrm>
            <a:off x="5441426" y="760650"/>
            <a:ext cx="5378524" cy="365750"/>
          </a:xfrm>
          <a:prstGeom prst="rect">
            <a:avLst/>
          </a:prstGeom>
          <a:noFill/>
          <a:ln>
            <a:noFill/>
          </a:ln>
        </p:spPr>
      </p:pic>
      <p:sp>
        <p:nvSpPr>
          <p:cNvPr id="860" name="Google Shape;860;g5f4b0d166c_0_4"/>
          <p:cNvSpPr txBox="1">
            <a:spLocks noGrp="1"/>
          </p:cNvSpPr>
          <p:nvPr>
            <p:ph type="body" idx="1"/>
          </p:nvPr>
        </p:nvSpPr>
        <p:spPr>
          <a:xfrm>
            <a:off x="1175125" y="1942325"/>
            <a:ext cx="13952100" cy="194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Is the second parameter passed to connect() </a:t>
            </a:r>
            <a:endParaRPr/>
          </a:p>
          <a:p>
            <a:pPr marL="457200" lvl="0" indent="-406400" algn="l" rtl="0">
              <a:lnSpc>
                <a:spcPct val="115000"/>
              </a:lnSpc>
              <a:spcBef>
                <a:spcPct val="0"/>
              </a:spcBef>
              <a:spcAft>
                <a:spcPct val="0"/>
              </a:spcAft>
              <a:buSzPts val="2800"/>
              <a:buChar char="•"/>
            </a:pPr>
            <a:r>
              <a:rPr lang="en-US"/>
              <a:t>Can either be an object or a function or can also be not supplied</a:t>
            </a:r>
            <a:endParaRPr/>
          </a:p>
          <a:p>
            <a:pPr marL="457200" lvl="0" indent="-406400" algn="l" rtl="0">
              <a:lnSpc>
                <a:spcPct val="115000"/>
              </a:lnSpc>
              <a:spcBef>
                <a:spcPct val="0"/>
              </a:spcBef>
              <a:spcAft>
                <a:spcPct val="0"/>
              </a:spcAft>
              <a:buSzPts val="2800"/>
              <a:buChar char="•"/>
            </a:pPr>
            <a:r>
              <a:rPr lang="en-US"/>
              <a:t>Binds dispatch() to your action creators before they hit your Component</a:t>
            </a:r>
            <a:endParaRPr/>
          </a:p>
          <a:p>
            <a:pPr marL="457200" lvl="0" indent="-406400" algn="l" rtl="0">
              <a:lnSpc>
                <a:spcPct val="115000"/>
              </a:lnSpc>
              <a:spcBef>
                <a:spcPct val="0"/>
              </a:spcBef>
              <a:spcAft>
                <a:spcPct val="0"/>
              </a:spcAft>
              <a:buSzPts val="2800"/>
              <a:buChar char="•"/>
            </a:pPr>
            <a:r>
              <a:rPr lang="en-US"/>
              <a:t>Makes the code clean</a:t>
            </a:r>
            <a:endParaRPr/>
          </a:p>
          <a:p>
            <a:pPr marL="457200" lvl="0" indent="-406400" algn="l" rtl="0">
              <a:lnSpc>
                <a:spcPct val="115000"/>
              </a:lnSpc>
              <a:spcBef>
                <a:spcPct val="0"/>
              </a:spcBef>
              <a:spcAft>
                <a:spcPct val="0"/>
              </a:spcAft>
              <a:buSzPts val="2800"/>
              <a:buChar char="•"/>
            </a:pPr>
            <a:r>
              <a:rPr lang="en-US"/>
              <a:t>Takes a maximum of two parameters, dispatch and ownProps?</a:t>
            </a:r>
            <a:endParaRPr/>
          </a:p>
        </p:txBody>
      </p:sp>
      <p:pic>
        <p:nvPicPr>
          <p:cNvPr id="861" name="Google Shape;861;g5f4b0d166c_0_4"/>
          <p:cNvPicPr preferRelativeResize="0"/>
          <p:nvPr/>
        </p:nvPicPr>
        <p:blipFill>
          <a:blip r:embed="rId4">
            <a:alphaModFix/>
          </a:blip>
          <a:stretch>
            <a:fillRect/>
          </a:stretch>
        </p:blipFill>
        <p:spPr>
          <a:xfrm>
            <a:off x="1175124" y="5483350"/>
            <a:ext cx="14348375" cy="1482500"/>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g5f4b0d166c_0_23"/>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Reducer Composition</a:t>
            </a:r>
            <a:endParaRPr/>
          </a:p>
          <a:p>
            <a:pPr marL="0" lvl="0" indent="0" algn="ctr" rtl="0">
              <a:lnSpc>
                <a:spcPct val="100000"/>
              </a:lnSpc>
              <a:spcBef>
                <a:spcPts val="1000"/>
              </a:spcBef>
              <a:spcAft>
                <a:spcPct val="0"/>
              </a:spcAft>
              <a:buSzPts val="1100"/>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5f4b0d166c_0_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Reducer Composition</a:t>
            </a:r>
            <a:endParaRPr/>
          </a:p>
        </p:txBody>
      </p:sp>
      <p:pic>
        <p:nvPicPr>
          <p:cNvPr id="872" name="Google Shape;872;g5f4b0d166c_0_16"/>
          <p:cNvPicPr preferRelativeResize="0"/>
          <p:nvPr/>
        </p:nvPicPr>
        <p:blipFill>
          <a:blip r:embed="rId3">
            <a:alphaModFix/>
          </a:blip>
          <a:stretch>
            <a:fillRect/>
          </a:stretch>
        </p:blipFill>
        <p:spPr>
          <a:xfrm>
            <a:off x="5570875" y="760650"/>
            <a:ext cx="4913500" cy="365750"/>
          </a:xfrm>
          <a:prstGeom prst="rect">
            <a:avLst/>
          </a:prstGeom>
          <a:noFill/>
          <a:ln>
            <a:noFill/>
          </a:ln>
        </p:spPr>
      </p:pic>
      <p:sp>
        <p:nvSpPr>
          <p:cNvPr id="873" name="Google Shape;873;g5f4b0d166c_0_16"/>
          <p:cNvSpPr txBox="1">
            <a:spLocks noGrp="1"/>
          </p:cNvSpPr>
          <p:nvPr>
            <p:ph type="body" idx="1"/>
          </p:nvPr>
        </p:nvSpPr>
        <p:spPr>
          <a:xfrm>
            <a:off x="1175125" y="1942325"/>
            <a:ext cx="13952100" cy="36471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It is the process of separating reducers to handle distinct and independent slices of state.</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Multiple reducers will be required to manage different aspects of the Redux store as the application grows.</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A reducer will receive a section of state and an action and return a new, modified section of that state.</a:t>
            </a:r>
            <a:endParaRPr>
              <a:solidFill>
                <a:srgbClr val="434343"/>
              </a:solidFill>
            </a:endParaRPr>
          </a:p>
          <a:p>
            <a:pPr marL="0" lvl="0" indent="0" algn="l" rtl="0">
              <a:lnSpc>
                <a:spcPct val="115000"/>
              </a:lnSpc>
              <a:spcBef>
                <a:spcPts val="1000"/>
              </a:spcBef>
              <a:spcAft>
                <a:spcPct val="0"/>
              </a:spcAft>
              <a:buNone/>
            </a:pPr>
            <a:r>
              <a:rPr lang="en-US">
                <a:solidFill>
                  <a:srgbClr val="434343"/>
                </a:solidFill>
              </a:rPr>
              <a:t>The process can be broken down into two steps:</a:t>
            </a:r>
            <a:endParaRPr>
              <a:solidFill>
                <a:srgbClr val="434343"/>
              </a:solidFill>
            </a:endParaRPr>
          </a:p>
          <a:p>
            <a:pPr marL="457200" lvl="0" indent="-368300" algn="l" rtl="0">
              <a:lnSpc>
                <a:spcPct val="115000"/>
              </a:lnSpc>
              <a:spcBef>
                <a:spcPts val="100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Creating multiple reducers</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Using Redux.combineReducers() method</a:t>
            </a:r>
            <a:endParaRPr sz="2200">
              <a:solidFill>
                <a:srgbClr val="434343"/>
              </a:solidFill>
              <a:latin typeface="Open Sans"/>
              <a:ea typeface="Open Sans"/>
              <a:cs typeface="Open Sans"/>
              <a:sym typeface="Open Sans"/>
            </a:endParaRPr>
          </a:p>
        </p:txBody>
      </p:sp>
      <p:pic>
        <p:nvPicPr>
          <p:cNvPr id="874" name="Google Shape;874;g5f4b0d166c_0_16"/>
          <p:cNvPicPr preferRelativeResize="0"/>
          <p:nvPr/>
        </p:nvPicPr>
        <p:blipFill>
          <a:blip r:embed="rId4">
            <a:alphaModFix/>
          </a:blip>
          <a:stretch>
            <a:fillRect/>
          </a:stretch>
        </p:blipFill>
        <p:spPr>
          <a:xfrm>
            <a:off x="5092425" y="5144950"/>
            <a:ext cx="6117500" cy="336760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5f4b0d166c_0_3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combineReducers()</a:t>
            </a:r>
            <a:endParaRPr/>
          </a:p>
        </p:txBody>
      </p:sp>
      <p:pic>
        <p:nvPicPr>
          <p:cNvPr id="880" name="Google Shape;880;g5f4b0d166c_0_33"/>
          <p:cNvPicPr preferRelativeResize="0"/>
          <p:nvPr/>
        </p:nvPicPr>
        <p:blipFill>
          <a:blip r:embed="rId3">
            <a:alphaModFix/>
          </a:blip>
          <a:stretch>
            <a:fillRect/>
          </a:stretch>
        </p:blipFill>
        <p:spPr>
          <a:xfrm>
            <a:off x="5899526" y="760650"/>
            <a:ext cx="4387026" cy="365750"/>
          </a:xfrm>
          <a:prstGeom prst="rect">
            <a:avLst/>
          </a:prstGeom>
          <a:noFill/>
          <a:ln>
            <a:noFill/>
          </a:ln>
        </p:spPr>
      </p:pic>
      <p:sp>
        <p:nvSpPr>
          <p:cNvPr id="881" name="Google Shape;881;g5f4b0d166c_0_33"/>
          <p:cNvSpPr txBox="1">
            <a:spLocks noGrp="1"/>
          </p:cNvSpPr>
          <p:nvPr>
            <p:ph type="body" idx="1"/>
          </p:nvPr>
        </p:nvSpPr>
        <p:spPr>
          <a:xfrm>
            <a:off x="1175125" y="1942325"/>
            <a:ext cx="13952100" cy="3647100"/>
          </a:xfrm>
          <a:prstGeom prst="rect">
            <a:avLst/>
          </a:prstGeom>
          <a:noFill/>
          <a:ln>
            <a:noFill/>
          </a:ln>
        </p:spPr>
        <p:txBody>
          <a:bodyPr spcFirstLastPara="1" wrap="square" lIns="91425" tIns="0" rIns="91425" bIns="0" anchor="t" anchorCtr="0">
            <a:noAutofit/>
          </a:bodyPr>
          <a:lstStyle/>
          <a:p>
            <a:pPr marL="457200" marR="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combineReducers() is a helper function provided by Redux that turns an object whose values are different reducing functions into a single reducing function.</a:t>
            </a:r>
            <a:endParaRPr>
              <a:solidFill>
                <a:srgbClr val="434343"/>
              </a:solidFill>
            </a:endParaRPr>
          </a:p>
          <a:p>
            <a:pPr marL="457200" marR="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We, then, pass this single "root reducer" into createStore() to create the application's store.</a:t>
            </a:r>
            <a:endParaRPr>
              <a:solidFill>
                <a:srgbClr val="434343"/>
              </a:solidFill>
            </a:endParaRPr>
          </a:p>
        </p:txBody>
      </p:sp>
      <p:pic>
        <p:nvPicPr>
          <p:cNvPr id="882" name="Google Shape;882;g5f4b0d166c_0_33"/>
          <p:cNvPicPr preferRelativeResize="0"/>
          <p:nvPr/>
        </p:nvPicPr>
        <p:blipFill>
          <a:blip r:embed="rId4">
            <a:alphaModFix/>
          </a:blip>
          <a:stretch>
            <a:fillRect/>
          </a:stretch>
        </p:blipFill>
        <p:spPr>
          <a:xfrm>
            <a:off x="1335100" y="3648250"/>
            <a:ext cx="13632151" cy="4969175"/>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5f7c728e52_0_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Adding Redux to React</a:t>
            </a:r>
            <a:endParaRPr/>
          </a:p>
        </p:txBody>
      </p:sp>
      <p:sp>
        <p:nvSpPr>
          <p:cNvPr id="888" name="Google Shape;888;g5f7c728e52_0_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Build an enhanced version of the blogger app that uses Redux.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5f7c728e52_0_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 </a:t>
            </a:r>
            <a:endParaRPr/>
          </a:p>
        </p:txBody>
      </p:sp>
      <p:sp>
        <p:nvSpPr>
          <p:cNvPr id="894" name="Google Shape;894;g5f7c728e52_0_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add Redux to a React app: </a:t>
            </a:r>
            <a:endParaRPr/>
          </a:p>
          <a:p>
            <a:pPr marL="457200" lvl="0" indent="-419100" algn="l" rtl="0">
              <a:lnSpc>
                <a:spcPct val="200000"/>
              </a:lnSpc>
              <a:spcBef>
                <a:spcPts val="1000"/>
              </a:spcBef>
              <a:spcAft>
                <a:spcPct val="0"/>
              </a:spcAft>
              <a:buSzPts val="2200"/>
              <a:buFont typeface="Open Sans"/>
              <a:buAutoNum type="arabicPeriod"/>
            </a:pPr>
            <a:r>
              <a:rPr lang="en-US"/>
              <a:t>Identify the application state needed to create the Redux store.</a:t>
            </a:r>
            <a:endParaRPr/>
          </a:p>
          <a:p>
            <a:pPr marL="457200" lvl="0" indent="-419100" algn="l" rtl="0">
              <a:lnSpc>
                <a:spcPct val="200000"/>
              </a:lnSpc>
              <a:spcBef>
                <a:spcPts val="1000"/>
              </a:spcBef>
              <a:spcAft>
                <a:spcPct val="0"/>
              </a:spcAft>
              <a:buSzPts val="2200"/>
              <a:buFont typeface="Open Sans"/>
              <a:buAutoNum type="arabicPeriod"/>
            </a:pPr>
            <a:r>
              <a:rPr lang="en-US"/>
              <a:t>Code reducers to generate various parts of the store.</a:t>
            </a:r>
            <a:endParaRPr/>
          </a:p>
          <a:p>
            <a:pPr marL="457200" lvl="0" indent="-419100" algn="l" rtl="0">
              <a:lnSpc>
                <a:spcPct val="200000"/>
              </a:lnSpc>
              <a:spcBef>
                <a:spcPts val="1000"/>
              </a:spcBef>
              <a:spcAft>
                <a:spcPct val="0"/>
              </a:spcAft>
              <a:buSzPts val="2200"/>
              <a:buFont typeface="Open Sans"/>
              <a:buAutoNum type="arabicPeriod"/>
            </a:pPr>
            <a:r>
              <a:rPr lang="en-US"/>
              <a:t>Create the store using createStore() and combineReducers().</a:t>
            </a:r>
            <a:endParaRPr/>
          </a:p>
          <a:p>
            <a:pPr marL="457200" lvl="0" indent="0" algn="l" rtl="0">
              <a:lnSpc>
                <a:spcPct val="200000"/>
              </a:lnSpc>
              <a:spcBef>
                <a:spcPts val="1000"/>
              </a:spcBef>
              <a:spcAft>
                <a:spcPct val="0"/>
              </a:spcAft>
              <a:buNone/>
            </a:pPr>
            <a:endParaRPr/>
          </a:p>
        </p:txBody>
      </p:sp>
      <p:pic>
        <p:nvPicPr>
          <p:cNvPr id="895" name="Google Shape;895;g5f7c728e52_0_5"/>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5f4b0d166c_0_45"/>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Normalization</a:t>
            </a:r>
            <a:endParaRPr/>
          </a:p>
          <a:p>
            <a:pPr marL="0" lvl="0" indent="0" algn="ctr" rtl="0">
              <a:lnSpc>
                <a:spcPct val="100000"/>
              </a:lnSpc>
              <a:spcBef>
                <a:spcPts val="1000"/>
              </a:spcBef>
              <a:spcAft>
                <a:spcPct val="0"/>
              </a:spcAft>
              <a:buSzPts val="1100"/>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ct val="0"/>
              </a:spcAft>
              <a:buSzPts val="2800"/>
              <a:buNone/>
            </a:pPr>
            <a:r>
              <a:rPr lang="en-US"/>
              <a:t>The React-Redux Node Package</a:t>
            </a:r>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5f4b0d166c_0_4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Normalization</a:t>
            </a:r>
            <a:endParaRPr/>
          </a:p>
        </p:txBody>
      </p:sp>
      <p:pic>
        <p:nvPicPr>
          <p:cNvPr id="906" name="Google Shape;906;g5f4b0d166c_0_49"/>
          <p:cNvPicPr preferRelativeResize="0"/>
          <p:nvPr/>
        </p:nvPicPr>
        <p:blipFill>
          <a:blip r:embed="rId3">
            <a:alphaModFix/>
          </a:blip>
          <a:stretch>
            <a:fillRect/>
          </a:stretch>
        </p:blipFill>
        <p:spPr>
          <a:xfrm>
            <a:off x="6187800" y="760650"/>
            <a:ext cx="3946351" cy="365750"/>
          </a:xfrm>
          <a:prstGeom prst="rect">
            <a:avLst/>
          </a:prstGeom>
          <a:noFill/>
          <a:ln>
            <a:noFill/>
          </a:ln>
        </p:spPr>
      </p:pic>
      <p:sp>
        <p:nvSpPr>
          <p:cNvPr id="907" name="Google Shape;907;g5f4b0d166c_0_49"/>
          <p:cNvSpPr txBox="1">
            <a:spLocks noGrp="1"/>
          </p:cNvSpPr>
          <p:nvPr>
            <p:ph type="body" idx="1"/>
          </p:nvPr>
        </p:nvSpPr>
        <p:spPr>
          <a:xfrm>
            <a:off x="1175125" y="1942325"/>
            <a:ext cx="13952100" cy="2688300"/>
          </a:xfrm>
          <a:prstGeom prst="rect">
            <a:avLst/>
          </a:prstGeom>
          <a:noFill/>
          <a:ln>
            <a:noFill/>
          </a:ln>
        </p:spPr>
        <p:txBody>
          <a:bodyPr spcFirstLastPara="1" wrap="square" lIns="91425" tIns="0" rIns="91425" bIns="0" anchor="t" anchorCtr="0">
            <a:noAutofit/>
          </a:bodyPr>
          <a:lstStyle/>
          <a:p>
            <a:pPr marL="457200" marR="0" lvl="0" indent="-406400" algn="l" rtl="0">
              <a:lnSpc>
                <a:spcPct val="150000"/>
              </a:lnSpc>
              <a:spcBef>
                <a:spcPts val="1000"/>
              </a:spcBef>
              <a:spcAft>
                <a:spcPct val="0"/>
              </a:spcAft>
              <a:buClr>
                <a:srgbClr val="434343"/>
              </a:buClr>
              <a:buSzPts val="2800"/>
              <a:buChar char="●"/>
            </a:pPr>
            <a:r>
              <a:rPr lang="en-US">
                <a:solidFill>
                  <a:srgbClr val="434343"/>
                </a:solidFill>
              </a:rPr>
              <a:t>Normalizing Redux store will lead to efficient and consistent queries</a:t>
            </a:r>
            <a:endParaRPr>
              <a:solidFill>
                <a:srgbClr val="434343"/>
              </a:solidFill>
            </a:endParaRPr>
          </a:p>
          <a:p>
            <a:pPr marL="457200" marR="0" lvl="0" indent="-406400" algn="l" rtl="0">
              <a:lnSpc>
                <a:spcPct val="150000"/>
              </a:lnSpc>
              <a:spcBef>
                <a:spcPct val="0"/>
              </a:spcBef>
              <a:spcAft>
                <a:spcPct val="0"/>
              </a:spcAft>
              <a:buClr>
                <a:srgbClr val="434343"/>
              </a:buClr>
              <a:buSzPts val="2800"/>
              <a:buChar char="●"/>
            </a:pPr>
            <a:r>
              <a:rPr lang="en-US">
                <a:solidFill>
                  <a:srgbClr val="434343"/>
                </a:solidFill>
              </a:rPr>
              <a:t>To normalize your redux store:</a:t>
            </a:r>
            <a:endParaRPr>
              <a:solidFill>
                <a:srgbClr val="434343"/>
              </a:solidFill>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Do not duplicate data</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Favor creating references instead</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Keep your store as shallow as possible</a:t>
            </a:r>
            <a:endParaRPr sz="2200">
              <a:solidFill>
                <a:srgbClr val="434343"/>
              </a:solidFill>
              <a:latin typeface="Open Sans"/>
              <a:ea typeface="Open Sans"/>
              <a:cs typeface="Open Sans"/>
              <a:sym typeface="Open Sans"/>
            </a:endParaRPr>
          </a:p>
          <a:p>
            <a:pPr marL="457200" marR="0" lvl="0" indent="-406400" algn="l" rtl="0">
              <a:lnSpc>
                <a:spcPct val="150000"/>
              </a:lnSpc>
              <a:spcBef>
                <a:spcPct val="0"/>
              </a:spcBef>
              <a:spcAft>
                <a:spcPct val="0"/>
              </a:spcAft>
              <a:buClr>
                <a:srgbClr val="434343"/>
              </a:buClr>
              <a:buSzPts val="2800"/>
              <a:buChar char="●"/>
            </a:pPr>
            <a:r>
              <a:rPr lang="en-US">
                <a:solidFill>
                  <a:srgbClr val="434343"/>
                </a:solidFill>
              </a:rPr>
              <a:t>Normalization i</a:t>
            </a:r>
            <a:r>
              <a:rPr lang="en-US" sz="2200">
                <a:solidFill>
                  <a:srgbClr val="434343"/>
                </a:solidFill>
                <a:latin typeface="Open Sans"/>
                <a:ea typeface="Open Sans"/>
                <a:cs typeface="Open Sans"/>
                <a:sym typeface="Open Sans"/>
              </a:rPr>
              <a:t>ncreases performance and minimizes complexity</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5f4b0d166c_0_6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Middleware</a:t>
            </a:r>
            <a:endParaRPr/>
          </a:p>
          <a:p>
            <a:pPr marL="0" lvl="0" indent="0" algn="ctr" rtl="0">
              <a:lnSpc>
                <a:spcPct val="100000"/>
              </a:lnSpc>
              <a:spcBef>
                <a:spcPts val="1000"/>
              </a:spcBef>
              <a:spcAft>
                <a:spcPct val="0"/>
              </a:spcAft>
              <a:buSzPts val="1100"/>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5f4b0d166c_0_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Middleware</a:t>
            </a:r>
            <a:endParaRPr/>
          </a:p>
        </p:txBody>
      </p:sp>
      <p:pic>
        <p:nvPicPr>
          <p:cNvPr id="918" name="Google Shape;918;g5f4b0d166c_0_66"/>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19" name="Google Shape;919;g5f4b0d166c_0_66"/>
          <p:cNvSpPr txBox="1">
            <a:spLocks noGrp="1"/>
          </p:cNvSpPr>
          <p:nvPr>
            <p:ph type="body" idx="1"/>
          </p:nvPr>
        </p:nvSpPr>
        <p:spPr>
          <a:xfrm>
            <a:off x="1175125" y="1942325"/>
            <a:ext cx="13952100" cy="2688300"/>
          </a:xfrm>
          <a:prstGeom prst="rect">
            <a:avLst/>
          </a:prstGeom>
          <a:noFill/>
          <a:ln>
            <a:noFill/>
          </a:ln>
        </p:spPr>
        <p:txBody>
          <a:bodyPr spcFirstLastPara="1" wrap="square" lIns="91425" tIns="0" rIns="91425" bIns="0" anchor="t" anchorCtr="0">
            <a:noAutofit/>
          </a:bodyPr>
          <a:lstStyle/>
          <a:p>
            <a:pPr marL="457200" marR="0" lvl="0" indent="-368300" algn="l" rtl="0">
              <a:lnSpc>
                <a:spcPct val="150000"/>
              </a:lnSpc>
              <a:spcBef>
                <a:spcPts val="1000"/>
              </a:spcBef>
              <a:spcAft>
                <a:spcPct val="0"/>
              </a:spcAft>
              <a:buClr>
                <a:srgbClr val="434343"/>
              </a:buClr>
              <a:buSzPts val="2200"/>
              <a:buFont typeface="Open Sans"/>
              <a:buChar char="●"/>
            </a:pPr>
            <a:r>
              <a:rPr lang="en-US">
                <a:solidFill>
                  <a:srgbClr val="434343"/>
                </a:solidFill>
              </a:rPr>
              <a:t>Is the software between dispatching an action and the moment it reaches a reducer</a:t>
            </a:r>
            <a:endParaRPr>
              <a:solidFill>
                <a:srgbClr val="434343"/>
              </a:solidFill>
            </a:endParaRPr>
          </a:p>
          <a:p>
            <a:pPr marL="457200" marR="0" lvl="0" indent="-368300" algn="l" rtl="0">
              <a:lnSpc>
                <a:spcPct val="150000"/>
              </a:lnSpc>
              <a:spcBef>
                <a:spcPct val="0"/>
              </a:spcBef>
              <a:spcAft>
                <a:spcPct val="0"/>
              </a:spcAft>
              <a:buClr>
                <a:srgbClr val="434343"/>
              </a:buClr>
              <a:buSzPts val="2200"/>
              <a:buFont typeface="Open Sans"/>
              <a:buChar char="●"/>
            </a:pPr>
            <a:r>
              <a:rPr lang="en-US">
                <a:solidFill>
                  <a:srgbClr val="434343"/>
                </a:solidFill>
              </a:rPr>
              <a:t>Intercepts an action before it reaches the reducer</a:t>
            </a:r>
            <a:endParaRPr>
              <a:solidFill>
                <a:srgbClr val="434343"/>
              </a:solidFill>
            </a:endParaRPr>
          </a:p>
          <a:p>
            <a:pPr marL="457200" marR="0" lvl="0" indent="-368300" algn="l" rtl="0">
              <a:lnSpc>
                <a:spcPct val="150000"/>
              </a:lnSpc>
              <a:spcBef>
                <a:spcPct val="0"/>
              </a:spcBef>
              <a:spcAft>
                <a:spcPct val="0"/>
              </a:spcAft>
              <a:buClr>
                <a:srgbClr val="434343"/>
              </a:buClr>
              <a:buSzPts val="2200"/>
              <a:buFont typeface="Open Sans"/>
              <a:buChar char="●"/>
            </a:pPr>
            <a:r>
              <a:rPr lang="en-US">
                <a:solidFill>
                  <a:srgbClr val="434343"/>
                </a:solidFill>
              </a:rPr>
              <a:t>Carries out a number of operations like:</a:t>
            </a:r>
            <a:endParaRPr>
              <a:solidFill>
                <a:srgbClr val="434343"/>
              </a:solidFill>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Producing a side effect, for example, logging</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Processing an action, for example, making an asynchronous HTTP request</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Redirecting an action</a:t>
            </a:r>
            <a:endParaRPr sz="2200">
              <a:solidFill>
                <a:srgbClr val="434343"/>
              </a:solidFill>
              <a:latin typeface="Open Sans"/>
              <a:ea typeface="Open Sans"/>
              <a:cs typeface="Open Sans"/>
              <a:sym typeface="Open Sans"/>
            </a:endParaRPr>
          </a:p>
          <a:p>
            <a:pPr marL="914400" marR="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Dispatching supplementary actions</a:t>
            </a:r>
            <a:endParaRPr sz="2200">
              <a:solidFill>
                <a:srgbClr val="434343"/>
              </a:solidFill>
              <a:latin typeface="Open Sans"/>
              <a:ea typeface="Open Sans"/>
              <a:cs typeface="Open Sans"/>
              <a:sym typeface="Open Sans"/>
            </a:endParaRPr>
          </a:p>
          <a:p>
            <a:pPr marL="0" marR="0" lvl="0" indent="0" algn="l" rtl="0">
              <a:lnSpc>
                <a:spcPct val="150000"/>
              </a:lnSpc>
              <a:spcBef>
                <a:spcPts val="1000"/>
              </a:spcBef>
              <a:spcAft>
                <a:spcPct val="0"/>
              </a:spcAft>
              <a:buNone/>
            </a:pPr>
            <a:endParaRPr>
              <a:solidFill>
                <a:srgbClr val="434343"/>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5f4b0d166c_0_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Applying Middleware</a:t>
            </a:r>
            <a:endParaRPr/>
          </a:p>
        </p:txBody>
      </p:sp>
      <p:pic>
        <p:nvPicPr>
          <p:cNvPr id="925" name="Google Shape;925;g5f4b0d166c_0_73"/>
          <p:cNvPicPr preferRelativeResize="0"/>
          <p:nvPr/>
        </p:nvPicPr>
        <p:blipFill>
          <a:blip r:embed="rId3">
            <a:alphaModFix/>
          </a:blip>
          <a:stretch>
            <a:fillRect/>
          </a:stretch>
        </p:blipFill>
        <p:spPr>
          <a:xfrm>
            <a:off x="5470800" y="760650"/>
            <a:ext cx="5303699" cy="365750"/>
          </a:xfrm>
          <a:prstGeom prst="rect">
            <a:avLst/>
          </a:prstGeom>
          <a:noFill/>
          <a:ln>
            <a:noFill/>
          </a:ln>
        </p:spPr>
      </p:pic>
      <p:sp>
        <p:nvSpPr>
          <p:cNvPr id="926" name="Google Shape;926;g5f4b0d166c_0_73"/>
          <p:cNvSpPr txBox="1">
            <a:spLocks noGrp="1"/>
          </p:cNvSpPr>
          <p:nvPr>
            <p:ph type="body" idx="1"/>
          </p:nvPr>
        </p:nvSpPr>
        <p:spPr>
          <a:xfrm>
            <a:off x="1175125" y="1379775"/>
            <a:ext cx="13952100" cy="3297000"/>
          </a:xfrm>
          <a:prstGeom prst="rect">
            <a:avLst/>
          </a:prstGeom>
          <a:noFill/>
          <a:ln>
            <a:noFill/>
          </a:ln>
        </p:spPr>
        <p:txBody>
          <a:bodyPr spcFirstLastPara="1" wrap="square" lIns="91425" tIns="0" rIns="91425" bIns="0" anchor="t" anchorCtr="0">
            <a:noAutofit/>
          </a:bodyPr>
          <a:lstStyle/>
          <a:p>
            <a:pPr marL="457200" marR="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createStore() takes in an optional enhancer argument.</a:t>
            </a:r>
            <a:endParaRPr>
              <a:solidFill>
                <a:srgbClr val="434343"/>
              </a:solidFill>
            </a:endParaRPr>
          </a:p>
          <a:p>
            <a:pPr marL="457200" marR="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applyMiddleware() can be used as the enhancer argument.</a:t>
            </a:r>
            <a:endParaRPr>
              <a:solidFill>
                <a:srgbClr val="434343"/>
              </a:solidFill>
            </a:endParaRPr>
          </a:p>
          <a:p>
            <a:pPr marL="457200" marR="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applyMiddleware() can accept multiple arguments.</a:t>
            </a:r>
            <a:endParaRPr>
              <a:solidFill>
                <a:srgbClr val="434343"/>
              </a:solidFill>
            </a:endParaRPr>
          </a:p>
          <a:p>
            <a:pPr marL="457200" marR="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We can apply more than one middleware to an app.</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Middleware uses the curry syntax.</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Currying is the process of partially providing input to a function that requires additional data. </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It is also called partial application.</a:t>
            </a:r>
            <a:endParaRPr>
              <a:solidFill>
                <a:srgbClr val="434343"/>
              </a:solidFill>
            </a:endParaRPr>
          </a:p>
        </p:txBody>
      </p:sp>
      <p:pic>
        <p:nvPicPr>
          <p:cNvPr id="927" name="Google Shape;927;g5f4b0d166c_0_73"/>
          <p:cNvPicPr preferRelativeResize="0"/>
          <p:nvPr/>
        </p:nvPicPr>
        <p:blipFill>
          <a:blip r:embed="rId4">
            <a:alphaModFix/>
          </a:blip>
          <a:stretch>
            <a:fillRect/>
          </a:stretch>
        </p:blipFill>
        <p:spPr>
          <a:xfrm>
            <a:off x="1632325" y="4986550"/>
            <a:ext cx="12873650" cy="1344300"/>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g5f4b0d166c_0_9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Currying</a:t>
            </a:r>
            <a:endParaRPr/>
          </a:p>
        </p:txBody>
      </p:sp>
      <p:pic>
        <p:nvPicPr>
          <p:cNvPr id="933" name="Google Shape;933;g5f4b0d166c_0_97"/>
          <p:cNvPicPr preferRelativeResize="0"/>
          <p:nvPr/>
        </p:nvPicPr>
        <p:blipFill>
          <a:blip r:embed="rId3">
            <a:alphaModFix/>
          </a:blip>
          <a:stretch>
            <a:fillRect/>
          </a:stretch>
        </p:blipFill>
        <p:spPr>
          <a:xfrm>
            <a:off x="6472989" y="760639"/>
            <a:ext cx="3356359" cy="365760"/>
          </a:xfrm>
          <a:prstGeom prst="rect">
            <a:avLst/>
          </a:prstGeom>
          <a:noFill/>
          <a:ln>
            <a:noFill/>
          </a:ln>
        </p:spPr>
      </p:pic>
      <p:pic>
        <p:nvPicPr>
          <p:cNvPr id="934" name="Google Shape;934;g5f4b0d166c_0_97"/>
          <p:cNvPicPr preferRelativeResize="0"/>
          <p:nvPr/>
        </p:nvPicPr>
        <p:blipFill>
          <a:blip r:embed="rId4">
            <a:alphaModFix/>
          </a:blip>
          <a:stretch>
            <a:fillRect/>
          </a:stretch>
        </p:blipFill>
        <p:spPr>
          <a:xfrm>
            <a:off x="1389888" y="3627351"/>
            <a:ext cx="13522575" cy="4357275"/>
          </a:xfrm>
          <a:prstGeom prst="rect">
            <a:avLst/>
          </a:prstGeom>
          <a:noFill/>
          <a:ln>
            <a:noFill/>
          </a:ln>
        </p:spPr>
      </p:pic>
      <p:sp>
        <p:nvSpPr>
          <p:cNvPr id="935" name="Google Shape;935;g5f4b0d166c_0_97"/>
          <p:cNvSpPr txBox="1"/>
          <p:nvPr/>
        </p:nvSpPr>
        <p:spPr>
          <a:xfrm>
            <a:off x="1520325" y="1355550"/>
            <a:ext cx="13220100" cy="1803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A curried function has several restructured arguments to accept the first argument and return a function that accepts the second argument and so on. </a:t>
            </a:r>
            <a:endParaRPr sz="2200">
              <a:solidFill>
                <a:srgbClr val="434343"/>
              </a:solidFill>
              <a:highlight>
                <a:srgbClr val="FFFFFF"/>
              </a:highlight>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The code below shows a curried function plate which returns a second function, fruitFunc, that takes the second argument of plate as input argument.</a:t>
            </a:r>
            <a:endParaRPr sz="2200">
              <a:solidFill>
                <a:srgbClr val="434343"/>
              </a:solidFill>
              <a:highlight>
                <a:srgbClr val="FFFFFF"/>
              </a:highlight>
              <a:latin typeface="Open Sans"/>
              <a:ea typeface="Open Sans"/>
              <a:cs typeface="Open Sans"/>
              <a:sym typeface="Open San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5f4b0d166c_0_8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1100"/>
              <a:buNone/>
            </a:pPr>
            <a:r>
              <a:rPr lang="en-US"/>
              <a:t>Thunk</a:t>
            </a:r>
            <a:endParaRPr/>
          </a:p>
          <a:p>
            <a:pPr marL="0" lvl="0" indent="0" algn="ctr" rtl="0">
              <a:lnSpc>
                <a:spcPct val="100000"/>
              </a:lnSpc>
              <a:spcBef>
                <a:spcPts val="1000"/>
              </a:spcBef>
              <a:spcAft>
                <a:spcPct val="0"/>
              </a:spcAft>
              <a:buSzPts val="1100"/>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g5f4b0d166c_0_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Thunk</a:t>
            </a:r>
            <a:endParaRPr/>
          </a:p>
        </p:txBody>
      </p:sp>
      <p:pic>
        <p:nvPicPr>
          <p:cNvPr id="946" name="Google Shape;946;g5f4b0d166c_0_91"/>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47" name="Google Shape;947;g5f4b0d166c_0_91"/>
          <p:cNvSpPr txBox="1">
            <a:spLocks noGrp="1"/>
          </p:cNvSpPr>
          <p:nvPr>
            <p:ph type="body" idx="1"/>
          </p:nvPr>
        </p:nvSpPr>
        <p:spPr>
          <a:xfrm>
            <a:off x="1175125" y="1942325"/>
            <a:ext cx="13952100" cy="2688300"/>
          </a:xfrm>
          <a:prstGeom prst="rect">
            <a:avLst/>
          </a:prstGeom>
          <a:noFill/>
          <a:ln>
            <a:noFill/>
          </a:ln>
        </p:spPr>
        <p:txBody>
          <a:bodyPr spcFirstLastPara="1" wrap="square" lIns="91425" tIns="0" rIns="91425" bIns="0" anchor="t" anchorCtr="0">
            <a:noAutofit/>
          </a:bodyPr>
          <a:lstStyle/>
          <a:p>
            <a:pPr marL="457200" marR="0" lvl="0" indent="-406400" algn="l" rtl="0">
              <a:lnSpc>
                <a:spcPct val="115000"/>
              </a:lnSpc>
              <a:spcBef>
                <a:spcPts val="1000"/>
              </a:spcBef>
              <a:spcAft>
                <a:spcPct val="0"/>
              </a:spcAft>
              <a:buClr>
                <a:srgbClr val="434343"/>
              </a:buClr>
              <a:buSzPts val="2800"/>
              <a:buChar char="•"/>
            </a:pPr>
            <a:r>
              <a:rPr lang="en-US">
                <a:solidFill>
                  <a:srgbClr val="434343"/>
                </a:solidFill>
              </a:rPr>
              <a:t>The Redux store can only support synchronous flow of data.</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Thunk is a middleware that helps support asynchronicity in a Redux app.</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It is a wrapper for the store’s dispatch() method.</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Thunk action creators are used to dispatch functions or Promises.</a:t>
            </a:r>
            <a:endParaRPr>
              <a:solidFill>
                <a:srgbClr val="434343"/>
              </a:solidFill>
            </a:endParaRPr>
          </a:p>
          <a:p>
            <a:pPr marL="457200" marR="0" lvl="0" indent="-406400" algn="l" rtl="0">
              <a:lnSpc>
                <a:spcPct val="115000"/>
              </a:lnSpc>
              <a:spcBef>
                <a:spcPct val="0"/>
              </a:spcBef>
              <a:spcAft>
                <a:spcPct val="0"/>
              </a:spcAft>
              <a:buClr>
                <a:srgbClr val="434343"/>
              </a:buClr>
              <a:buSzPts val="2800"/>
              <a:buChar char="•"/>
            </a:pPr>
            <a:r>
              <a:rPr lang="en-US">
                <a:solidFill>
                  <a:srgbClr val="434343"/>
                </a:solidFill>
              </a:rPr>
              <a:t>Run the command below to install thunk:</a:t>
            </a:r>
            <a:endParaRPr>
              <a:solidFill>
                <a:srgbClr val="434343"/>
              </a:solidFill>
            </a:endParaRPr>
          </a:p>
          <a:p>
            <a:pPr marL="457200" marR="0" lvl="0" indent="0" algn="l" rtl="0">
              <a:lnSpc>
                <a:spcPct val="115000"/>
              </a:lnSpc>
              <a:spcBef>
                <a:spcPts val="1000"/>
              </a:spcBef>
              <a:spcAft>
                <a:spcPct val="0"/>
              </a:spcAft>
              <a:buNone/>
            </a:pPr>
            <a:endParaRPr>
              <a:solidFill>
                <a:srgbClr val="434343"/>
              </a:solidFill>
            </a:endParaRPr>
          </a:p>
        </p:txBody>
      </p:sp>
      <p:pic>
        <p:nvPicPr>
          <p:cNvPr id="948" name="Google Shape;948;g5f4b0d166c_0_91"/>
          <p:cNvPicPr preferRelativeResize="0"/>
          <p:nvPr/>
        </p:nvPicPr>
        <p:blipFill>
          <a:blip r:embed="rId4">
            <a:alphaModFix/>
          </a:blip>
          <a:stretch>
            <a:fillRect/>
          </a:stretch>
        </p:blipFill>
        <p:spPr>
          <a:xfrm>
            <a:off x="842537" y="5157200"/>
            <a:ext cx="14617277" cy="1648175"/>
          </a:xfrm>
          <a:prstGeom prst="rect">
            <a:avLst/>
          </a:prstGeom>
          <a:noFill/>
          <a:ln>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5f7c728e52_0_177"/>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Middleware</a:t>
            </a:r>
            <a:endParaRPr/>
          </a:p>
        </p:txBody>
      </p:sp>
      <p:sp>
        <p:nvSpPr>
          <p:cNvPr id="954" name="Google Shape;954;g5f7c728e52_0_177"/>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Add Redux Thunk to the blogger app</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ct val="0"/>
              </a:spcAft>
              <a:buSzPts val="2800"/>
              <a:buNone/>
            </a:pPr>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5f7c728e52_0_1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960" name="Google Shape;960;g5f7c728e52_0_182"/>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include Redux Thunk in a React app:</a:t>
            </a:r>
            <a:endParaRPr/>
          </a:p>
          <a:p>
            <a:pPr marL="457200" lvl="0" indent="-419100" algn="l" rtl="0">
              <a:lnSpc>
                <a:spcPct val="200000"/>
              </a:lnSpc>
              <a:spcBef>
                <a:spcPts val="1000"/>
              </a:spcBef>
              <a:spcAft>
                <a:spcPct val="0"/>
              </a:spcAft>
              <a:buSzPts val="2200"/>
              <a:buAutoNum type="arabicPeriod"/>
            </a:pPr>
            <a:r>
              <a:rPr lang="en-US"/>
              <a:t>Add Redux Thunk middleware to the app.</a:t>
            </a:r>
            <a:endParaRPr/>
          </a:p>
          <a:p>
            <a:pPr marL="457200" lvl="0" indent="-368300" algn="l" rtl="0">
              <a:lnSpc>
                <a:spcPct val="200000"/>
              </a:lnSpc>
              <a:spcBef>
                <a:spcPts val="1000"/>
              </a:spcBef>
              <a:spcAft>
                <a:spcPct val="0"/>
              </a:spcAft>
              <a:buSzPts val="2200"/>
              <a:buFont typeface="Open Sans"/>
              <a:buAutoNum type="arabicPeriod"/>
            </a:pPr>
            <a:r>
              <a:rPr lang="en-US"/>
              <a:t>Make the store available to all components using &lt;Provider&gt;.</a:t>
            </a:r>
            <a:endParaRPr/>
          </a:p>
          <a:p>
            <a:pPr marL="457200" lvl="0" indent="-368300" algn="l" rtl="0">
              <a:lnSpc>
                <a:spcPct val="200000"/>
              </a:lnSpc>
              <a:spcBef>
                <a:spcPts val="1000"/>
              </a:spcBef>
              <a:spcAft>
                <a:spcPct val="0"/>
              </a:spcAft>
              <a:buSzPts val="2200"/>
              <a:buFont typeface="Open Sans"/>
              <a:buAutoNum type="arabicPeriod"/>
            </a:pPr>
            <a:r>
              <a:rPr lang="en-US"/>
              <a:t>Modify action creators to dispatch various application actions.</a:t>
            </a:r>
            <a:endParaRPr/>
          </a:p>
          <a:p>
            <a:pPr marL="457200" lvl="0" indent="-368300" algn="l" rtl="0">
              <a:lnSpc>
                <a:spcPct val="200000"/>
              </a:lnSpc>
              <a:spcBef>
                <a:spcPts val="1000"/>
              </a:spcBef>
              <a:spcAft>
                <a:spcPct val="0"/>
              </a:spcAft>
              <a:buSzPts val="2200"/>
              <a:buFont typeface="Open Sans"/>
              <a:buAutoNum type="arabicPeriod"/>
            </a:pPr>
            <a:r>
              <a:rPr lang="en-US"/>
              <a:t>Make state and action creators available via props using connect().</a:t>
            </a:r>
            <a:endParaRPr/>
          </a:p>
          <a:p>
            <a:pPr marL="457200" lvl="0" indent="-368300" algn="l" rtl="0">
              <a:lnSpc>
                <a:spcPct val="200000"/>
              </a:lnSpc>
              <a:spcBef>
                <a:spcPts val="1000"/>
              </a:spcBef>
              <a:spcAft>
                <a:spcPct val="0"/>
              </a:spcAft>
              <a:buSzPts val="2200"/>
              <a:buAutoNum type="arabicPeriod"/>
            </a:pPr>
            <a:r>
              <a:rPr lang="en-US"/>
              <a:t>Run </a:t>
            </a:r>
            <a:r>
              <a:rPr lang="en-US" b="1"/>
              <a:t>npm start</a:t>
            </a:r>
            <a:r>
              <a:rPr lang="en-US"/>
              <a:t> to run the updated web app.</a:t>
            </a:r>
            <a:endParaRPr/>
          </a:p>
          <a:p>
            <a:pPr marL="457200" lvl="0" indent="0" algn="l" rtl="0">
              <a:lnSpc>
                <a:spcPct val="200000"/>
              </a:lnSpc>
              <a:spcBef>
                <a:spcPts val="1000"/>
              </a:spcBef>
              <a:spcAft>
                <a:spcPct val="0"/>
              </a:spcAft>
              <a:buNone/>
            </a:pPr>
            <a:endParaRPr/>
          </a:p>
        </p:txBody>
      </p:sp>
      <p:pic>
        <p:nvPicPr>
          <p:cNvPr id="961" name="Google Shape;961;g5f7c728e52_0_182"/>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Autofit/>
          </a:bodyPr>
          <a:lstStyle/>
          <a:p>
            <a:pPr marL="457200" lvl="0" indent="0" algn="l" rtl="0">
              <a:lnSpc>
                <a:spcPct val="100000"/>
              </a:lnSpc>
              <a:spcBef>
                <a:spcPts val="1000"/>
              </a:spcBef>
              <a:spcAft>
                <a:spcPct val="0"/>
              </a:spcAft>
              <a:buClr>
                <a:schemeClr val="dk1"/>
              </a:buClr>
              <a:buSzPts val="1100"/>
              <a:buFont typeface="Arial"/>
              <a:buNone/>
            </a:pPr>
            <a:r>
              <a:rPr lang="en-US"/>
              <a:t>Get introduced to Redux</a:t>
            </a:r>
            <a:endParaRPr/>
          </a:p>
          <a:p>
            <a:pPr marL="457200" lvl="0" indent="0" algn="l" rtl="0">
              <a:lnSpc>
                <a:spcPct val="100000"/>
              </a:lnSpc>
              <a:spcBef>
                <a:spcPts val="1000"/>
              </a:spcBef>
              <a:spcAft>
                <a:spcPct val="0"/>
              </a:spcAft>
              <a:buClr>
                <a:schemeClr val="dk1"/>
              </a:buClr>
              <a:buSzPts val="1100"/>
              <a:buFont typeface="Arial"/>
              <a:buNone/>
            </a:pPr>
            <a:r>
              <a:rPr lang="en-US"/>
              <a:t>- Redux library introduction</a:t>
            </a:r>
            <a:endParaRPr/>
          </a:p>
          <a:p>
            <a:pPr marL="457200" lvl="0" indent="0" algn="l" rtl="0">
              <a:lnSpc>
                <a:spcPct val="100000"/>
              </a:lnSpc>
              <a:spcBef>
                <a:spcPts val="1000"/>
              </a:spcBef>
              <a:spcAft>
                <a:spcPct val="0"/>
              </a:spcAft>
              <a:buSzPts val="1100"/>
              <a:buNone/>
            </a:pPr>
            <a:r>
              <a:rPr lang="en-US"/>
              <a:t>- Understand store, actions, and reducers</a:t>
            </a:r>
            <a:endParaRPr/>
          </a:p>
          <a:p>
            <a:pPr marL="457200" lvl="0" indent="0" algn="l" rtl="0">
              <a:lnSpc>
                <a:spcPct val="100000"/>
              </a:lnSpc>
              <a:spcBef>
                <a:spcPts val="1000"/>
              </a:spcBef>
              <a:spcAft>
                <a:spcPct val="0"/>
              </a:spcAft>
              <a:buSzPts val="1100"/>
              <a:buNone/>
            </a:pPr>
            <a:endParaRPr/>
          </a:p>
          <a:p>
            <a:pPr marL="457200" lvl="0" indent="0" algn="l" rtl="0">
              <a:lnSpc>
                <a:spcPct val="100000"/>
              </a:lnSpc>
              <a:spcBef>
                <a:spcPts val="1000"/>
              </a:spcBef>
              <a:spcAft>
                <a:spcPct val="0"/>
              </a:spcAft>
              <a:buSzPts val="1100"/>
              <a:buNone/>
            </a:pPr>
            <a:r>
              <a:rPr lang="en-US"/>
              <a:t>Install and set up Redux </a:t>
            </a:r>
            <a:endParaRPr/>
          </a:p>
          <a:p>
            <a:pPr marL="457200" lvl="0" indent="0" algn="l" rtl="0">
              <a:lnSpc>
                <a:spcPct val="100000"/>
              </a:lnSpc>
              <a:spcBef>
                <a:spcPts val="1000"/>
              </a:spcBef>
              <a:spcAft>
                <a:spcPct val="0"/>
              </a:spcAft>
              <a:buClr>
                <a:schemeClr val="dk1"/>
              </a:buClr>
              <a:buSzPts val="1100"/>
              <a:buFont typeface="Arial"/>
              <a:buNone/>
            </a:pPr>
            <a:r>
              <a:rPr lang="en-US"/>
              <a:t>- Install the Redux library</a:t>
            </a:r>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5f4b017133_0_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972" name="Google Shape;972;g5f4b017133_0_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t>
            </a:r>
            <a:r>
              <a:rPr lang="en-US" i="1"/>
              <a:t>not </a:t>
            </a:r>
            <a:r>
              <a:rPr lang="en-US"/>
              <a:t>true about the provider Component?</a:t>
            </a:r>
            <a:endParaRPr/>
          </a:p>
        </p:txBody>
      </p:sp>
      <p:sp>
        <p:nvSpPr>
          <p:cNvPr id="973" name="Google Shape;973;g5f4b017133_0_0"/>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Provider is a way of passing down the state to other React Components in an app.</a:t>
            </a:r>
            <a:endParaRPr/>
          </a:p>
        </p:txBody>
      </p:sp>
      <p:sp>
        <p:nvSpPr>
          <p:cNvPr id="974" name="Google Shape;974;g5f4b017133_0_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Provider is another term for connect. </a:t>
            </a:r>
            <a:endParaRPr/>
          </a:p>
        </p:txBody>
      </p:sp>
      <p:sp>
        <p:nvSpPr>
          <p:cNvPr id="975" name="Google Shape;975;g5f4b017133_0_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provider is usually rendered at the top level in a React app.</a:t>
            </a:r>
            <a:endParaRPr/>
          </a:p>
        </p:txBody>
      </p:sp>
      <p:sp>
        <p:nvSpPr>
          <p:cNvPr id="976" name="Google Shape;976;g5f4b017133_0_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 You can’t use a connected Component unless it is nested inside a &lt;Provider&gt;.</a:t>
            </a: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5f4b017133_0_1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
        <p:nvSpPr>
          <p:cNvPr id="983" name="Google Shape;983;g5f4b017133_0_1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t>
            </a:r>
            <a:r>
              <a:rPr lang="en-US" i="1"/>
              <a:t>not</a:t>
            </a:r>
            <a:r>
              <a:rPr lang="en-US"/>
              <a:t> true about the provider Component?</a:t>
            </a:r>
            <a:endParaRPr/>
          </a:p>
        </p:txBody>
      </p:sp>
      <p:sp>
        <p:nvSpPr>
          <p:cNvPr id="984" name="Google Shape;984;g5f4b017133_0_11"/>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Provider is not another term for connect. The Provider Component makes the Redux store available to any nested Components wrapped in the connect() function.</a:t>
            </a:r>
            <a:endParaRPr/>
          </a:p>
        </p:txBody>
      </p:sp>
      <p:sp>
        <p:nvSpPr>
          <p:cNvPr id="985" name="Google Shape;985;g5f4b017133_0_11"/>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b</a:t>
            </a:r>
            <a:endParaRPr/>
          </a:p>
        </p:txBody>
      </p:sp>
      <p:sp>
        <p:nvSpPr>
          <p:cNvPr id="986" name="Google Shape;986;g5f4b017133_0_11"/>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Provider is a way of passing down the state to other React Components in an app.</a:t>
            </a:r>
            <a:endParaRPr/>
          </a:p>
        </p:txBody>
      </p:sp>
      <p:sp>
        <p:nvSpPr>
          <p:cNvPr id="987" name="Google Shape;987;g5f4b017133_0_11"/>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Provider is another term for connect. </a:t>
            </a:r>
            <a:endParaRPr/>
          </a:p>
        </p:txBody>
      </p:sp>
      <p:sp>
        <p:nvSpPr>
          <p:cNvPr id="988" name="Google Shape;988;g5f4b017133_0_11"/>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provider is usually rendered at the top level in a React app.</a:t>
            </a:r>
            <a:endParaRPr/>
          </a:p>
        </p:txBody>
      </p:sp>
      <p:sp>
        <p:nvSpPr>
          <p:cNvPr id="989" name="Google Shape;989;g5f4b017133_0_11"/>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 You can’t use a connected Component unless it is nested inside a &lt;Provider&gt;.</a:t>
            </a: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5f4b017133_0_27"/>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996" name="Google Shape;996;g5f4b017133_0_27"/>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What is a currying function?</a:t>
            </a:r>
            <a:endParaRPr/>
          </a:p>
        </p:txBody>
      </p:sp>
      <p:sp>
        <p:nvSpPr>
          <p:cNvPr id="997" name="Google Shape;997;g5f4b017133_0_27"/>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function taking two functions as arguments and returning the second argument</a:t>
            </a:r>
            <a:endParaRPr/>
          </a:p>
          <a:p>
            <a:pPr marL="0" lvl="0" indent="0" algn="l" rtl="0">
              <a:spcBef>
                <a:spcPts val="1000"/>
              </a:spcBef>
              <a:spcAft>
                <a:spcPct val="0"/>
              </a:spcAft>
              <a:buNone/>
            </a:pPr>
            <a:endParaRPr/>
          </a:p>
        </p:txBody>
      </p:sp>
      <p:sp>
        <p:nvSpPr>
          <p:cNvPr id="998" name="Google Shape;998;g5f4b017133_0_27"/>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function taking no arguments and returning nothing</a:t>
            </a:r>
            <a:endParaRPr/>
          </a:p>
          <a:p>
            <a:pPr marL="0" lvl="0" indent="0" algn="l" rtl="0">
              <a:spcBef>
                <a:spcPts val="1000"/>
              </a:spcBef>
              <a:spcAft>
                <a:spcPct val="0"/>
              </a:spcAft>
              <a:buNone/>
            </a:pPr>
            <a:endParaRPr/>
          </a:p>
        </p:txBody>
      </p:sp>
      <p:sp>
        <p:nvSpPr>
          <p:cNvPr id="999" name="Google Shape;999;g5f4b017133_0_27"/>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function taking two arguments and returning a function which takes the second argument </a:t>
            </a:r>
            <a:endParaRPr/>
          </a:p>
          <a:p>
            <a:pPr marL="0" lvl="0" indent="0" algn="l" rtl="0">
              <a:spcBef>
                <a:spcPts val="1000"/>
              </a:spcBef>
              <a:spcAft>
                <a:spcPct val="0"/>
              </a:spcAft>
              <a:buNone/>
            </a:pPr>
            <a:endParaRPr/>
          </a:p>
        </p:txBody>
      </p:sp>
      <p:sp>
        <p:nvSpPr>
          <p:cNvPr id="1000" name="Google Shape;1000;g5f4b017133_0_27"/>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function taking no arguments and returning a function</a:t>
            </a:r>
            <a:endParaRPr/>
          </a:p>
          <a:p>
            <a:pPr marL="0" lvl="0" indent="0" algn="l" rtl="0">
              <a:spcBef>
                <a:spcPts val="1000"/>
              </a:spcBef>
              <a:spcAft>
                <a:spcPct val="0"/>
              </a:spcAft>
              <a:buNone/>
            </a:pP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5f4b017133_0_37"/>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1007" name="Google Shape;1007;g5f4b017133_0_37"/>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What is a currying function?</a:t>
            </a:r>
            <a:endParaRPr/>
          </a:p>
        </p:txBody>
      </p:sp>
      <p:sp>
        <p:nvSpPr>
          <p:cNvPr id="1008" name="Google Shape;1008;g5f4b017133_0_37"/>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Clr>
                <a:schemeClr val="dk1"/>
              </a:buClr>
              <a:buSzPts val="1100"/>
              <a:buFont typeface="Arial"/>
              <a:buNone/>
            </a:pPr>
            <a:r>
              <a:rPr lang="en-US"/>
              <a:t>A currying function is a function of several arguments rewritten such that it accepts the first argument and returns a function that accepts the second argument. </a:t>
            </a:r>
            <a:endParaRPr/>
          </a:p>
          <a:p>
            <a:pPr marL="0" lvl="0" indent="0" algn="l" rtl="0">
              <a:spcBef>
                <a:spcPts val="1000"/>
              </a:spcBef>
              <a:spcAft>
                <a:spcPct val="0"/>
              </a:spcAft>
              <a:buClr>
                <a:schemeClr val="dk1"/>
              </a:buClr>
              <a:buSzPts val="1100"/>
              <a:buFont typeface="Arial"/>
              <a:buNone/>
            </a:pPr>
            <a:endParaRPr/>
          </a:p>
          <a:p>
            <a:pPr marL="0" lvl="0" indent="0" algn="l" rtl="0">
              <a:spcBef>
                <a:spcPts val="1000"/>
              </a:spcBef>
              <a:spcAft>
                <a:spcPct val="0"/>
              </a:spcAft>
              <a:buNone/>
            </a:pPr>
            <a:endParaRPr/>
          </a:p>
        </p:txBody>
      </p:sp>
      <p:sp>
        <p:nvSpPr>
          <p:cNvPr id="1009" name="Google Shape;1009;g5f4b017133_0_37"/>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c</a:t>
            </a:r>
            <a:endParaRPr/>
          </a:p>
        </p:txBody>
      </p:sp>
      <p:sp>
        <p:nvSpPr>
          <p:cNvPr id="1010" name="Google Shape;1010;g5f4b017133_0_37"/>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taking two functions as arguments and returning the second argument</a:t>
            </a:r>
            <a:endParaRPr/>
          </a:p>
        </p:txBody>
      </p:sp>
      <p:sp>
        <p:nvSpPr>
          <p:cNvPr id="1011" name="Google Shape;1011;g5f4b017133_0_37"/>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taking no arguments and returning nothing</a:t>
            </a:r>
            <a:endParaRPr/>
          </a:p>
        </p:txBody>
      </p:sp>
      <p:sp>
        <p:nvSpPr>
          <p:cNvPr id="1012" name="Google Shape;1012;g5f4b017133_0_37"/>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taking two arguments and returning a function which takes the second argument </a:t>
            </a:r>
            <a:endParaRPr/>
          </a:p>
        </p:txBody>
      </p:sp>
      <p:sp>
        <p:nvSpPr>
          <p:cNvPr id="1013" name="Google Shape;1013;g5f4b017133_0_37"/>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function taking no arguments and returning a function</a:t>
            </a: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419a27afd7_1_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020" name="Google Shape;1020;g419a27afd7_1_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What is a Thunk?</a:t>
            </a:r>
            <a:endParaRPr/>
          </a:p>
        </p:txBody>
      </p:sp>
      <p:sp>
        <p:nvSpPr>
          <p:cNvPr id="1021" name="Google Shape;1021;g419a27afd7_1_0"/>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alternative to a Promise.</a:t>
            </a:r>
            <a:endParaRPr/>
          </a:p>
        </p:txBody>
      </p:sp>
      <p:sp>
        <p:nvSpPr>
          <p:cNvPr id="1022" name="Google Shape;1022;g419a27afd7_1_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asynchronous function.</a:t>
            </a:r>
            <a:endParaRPr/>
          </a:p>
        </p:txBody>
      </p:sp>
      <p:sp>
        <p:nvSpPr>
          <p:cNvPr id="1023" name="Google Shape;1023;g419a27afd7_1_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action object.</a:t>
            </a:r>
            <a:endParaRPr/>
          </a:p>
        </p:txBody>
      </p:sp>
      <p:sp>
        <p:nvSpPr>
          <p:cNvPr id="1024" name="Google Shape;1024;g419a27afd7_1_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 middleware used to handle asynchronous actions in Redux.</a:t>
            </a: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419a27afd7_1_1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031" name="Google Shape;1031;g419a27afd7_1_1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What is a Thunk?</a:t>
            </a:r>
            <a:endParaRPr/>
          </a:p>
        </p:txBody>
      </p:sp>
      <p:sp>
        <p:nvSpPr>
          <p:cNvPr id="1032" name="Google Shape;1032;g419a27afd7_1_10"/>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Clr>
                <a:schemeClr val="dk1"/>
              </a:buClr>
              <a:buSzPts val="1100"/>
              <a:buFont typeface="Arial"/>
              <a:buNone/>
            </a:pPr>
            <a:r>
              <a:rPr lang="en-US"/>
              <a:t>A Thunk is a popular middleware used to handle asynchronous actions in Redux.</a:t>
            </a:r>
            <a:endParaRPr/>
          </a:p>
          <a:p>
            <a:pPr marL="0" lvl="0" indent="0" algn="l" rtl="0">
              <a:spcBef>
                <a:spcPts val="1000"/>
              </a:spcBef>
              <a:spcAft>
                <a:spcPct val="0"/>
              </a:spcAft>
              <a:buClr>
                <a:schemeClr val="dk1"/>
              </a:buClr>
              <a:buSzPts val="1100"/>
              <a:buFont typeface="Arial"/>
              <a:buNone/>
            </a:pPr>
            <a:endParaRPr/>
          </a:p>
          <a:p>
            <a:pPr marL="0" lvl="0" indent="0" algn="l" rtl="0">
              <a:spcBef>
                <a:spcPts val="1000"/>
              </a:spcBef>
              <a:spcAft>
                <a:spcPct val="0"/>
              </a:spcAft>
              <a:buNone/>
            </a:pPr>
            <a:endParaRPr/>
          </a:p>
        </p:txBody>
      </p:sp>
      <p:sp>
        <p:nvSpPr>
          <p:cNvPr id="1033" name="Google Shape;1033;g419a27afd7_1_10"/>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d</a:t>
            </a:r>
            <a:endParaRPr/>
          </a:p>
        </p:txBody>
      </p:sp>
      <p:sp>
        <p:nvSpPr>
          <p:cNvPr id="1034" name="Google Shape;1034;g419a27afd7_1_10"/>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alternative to a Promise.</a:t>
            </a:r>
            <a:endParaRPr/>
          </a:p>
        </p:txBody>
      </p:sp>
      <p:sp>
        <p:nvSpPr>
          <p:cNvPr id="1035" name="Google Shape;1035;g419a27afd7_1_10"/>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asynchronous function.</a:t>
            </a:r>
            <a:endParaRPr/>
          </a:p>
        </p:txBody>
      </p:sp>
      <p:sp>
        <p:nvSpPr>
          <p:cNvPr id="1036" name="Google Shape;1036;g419a27afd7_1_10"/>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an action object.</a:t>
            </a:r>
            <a:endParaRPr/>
          </a:p>
        </p:txBody>
      </p:sp>
      <p:sp>
        <p:nvSpPr>
          <p:cNvPr id="1037" name="Google Shape;1037;g419a27afd7_1_10"/>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Thunk is a middleware used to handle asynchronous actions in Redux.</a:t>
            </a: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6100ae5c28_0_0"/>
          <p:cNvSpPr txBox="1">
            <a:spLocks noGrp="1"/>
          </p:cNvSpPr>
          <p:nvPr>
            <p:ph type="body" idx="1"/>
          </p:nvPr>
        </p:nvSpPr>
        <p:spPr>
          <a:xfrm>
            <a:off x="1432121" y="2027741"/>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The react-redux package makes it easy to use Redux with React.</a:t>
            </a:r>
            <a:endParaRPr/>
          </a:p>
        </p:txBody>
      </p:sp>
      <p:sp>
        <p:nvSpPr>
          <p:cNvPr id="1043" name="Google Shape;1043;g6100ae5c28_0_0"/>
          <p:cNvSpPr txBox="1">
            <a:spLocks noGrp="1"/>
          </p:cNvSpPr>
          <p:nvPr>
            <p:ph type="body" idx="2"/>
          </p:nvPr>
        </p:nvSpPr>
        <p:spPr>
          <a:xfrm>
            <a:off x="1432121" y="3220438"/>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React-redux package has two main building blocks, Provider and connect</a:t>
            </a:r>
            <a:endParaRPr/>
          </a:p>
        </p:txBody>
      </p:sp>
      <p:sp>
        <p:nvSpPr>
          <p:cNvPr id="1044" name="Google Shape;1044;g6100ae5c28_0_0"/>
          <p:cNvSpPr txBox="1">
            <a:spLocks noGrp="1"/>
          </p:cNvSpPr>
          <p:nvPr>
            <p:ph type="body" idx="3"/>
          </p:nvPr>
        </p:nvSpPr>
        <p:spPr>
          <a:xfrm>
            <a:off x="1432121" y="4413135"/>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Provider provides the store and connect() connects Components to the store.</a:t>
            </a:r>
            <a:endParaRPr/>
          </a:p>
        </p:txBody>
      </p:sp>
      <p:sp>
        <p:nvSpPr>
          <p:cNvPr id="1045" name="Google Shape;1045;g6100ae5c28_0_0"/>
          <p:cNvSpPr txBox="1">
            <a:spLocks noGrp="1"/>
          </p:cNvSpPr>
          <p:nvPr>
            <p:ph type="body" idx="4"/>
          </p:nvPr>
        </p:nvSpPr>
        <p:spPr>
          <a:xfrm>
            <a:off x="1432121" y="5605833"/>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The package allows combining reducers.</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2800"/>
              <a:buNone/>
            </a:pPr>
            <a:endParaRPr/>
          </a:p>
        </p:txBody>
      </p:sp>
      <p:pic>
        <p:nvPicPr>
          <p:cNvPr id="1046" name="Google Shape;1046;g6100ae5c28_0_0"/>
          <p:cNvPicPr preferRelativeResize="0"/>
          <p:nvPr/>
        </p:nvPicPr>
        <p:blipFill>
          <a:blip r:embed="rId3">
            <a:alphaModFix/>
          </a:blip>
          <a:stretch>
            <a:fillRect/>
          </a:stretch>
        </p:blipFill>
        <p:spPr>
          <a:xfrm>
            <a:off x="718944" y="2092265"/>
            <a:ext cx="457200" cy="457200"/>
          </a:xfrm>
          <a:prstGeom prst="rect">
            <a:avLst/>
          </a:prstGeom>
          <a:noFill/>
          <a:ln>
            <a:noFill/>
          </a:ln>
        </p:spPr>
      </p:pic>
      <p:pic>
        <p:nvPicPr>
          <p:cNvPr id="1047" name="Google Shape;1047;g6100ae5c28_0_0"/>
          <p:cNvPicPr preferRelativeResize="0"/>
          <p:nvPr/>
        </p:nvPicPr>
        <p:blipFill>
          <a:blip r:embed="rId3">
            <a:alphaModFix/>
          </a:blip>
          <a:stretch>
            <a:fillRect/>
          </a:stretch>
        </p:blipFill>
        <p:spPr>
          <a:xfrm>
            <a:off x="718943" y="3284962"/>
            <a:ext cx="457200" cy="457200"/>
          </a:xfrm>
          <a:prstGeom prst="rect">
            <a:avLst/>
          </a:prstGeom>
          <a:noFill/>
          <a:ln>
            <a:noFill/>
          </a:ln>
        </p:spPr>
      </p:pic>
      <p:pic>
        <p:nvPicPr>
          <p:cNvPr id="1048" name="Google Shape;1048;g6100ae5c28_0_0"/>
          <p:cNvPicPr preferRelativeResize="0"/>
          <p:nvPr/>
        </p:nvPicPr>
        <p:blipFill>
          <a:blip r:embed="rId3">
            <a:alphaModFix/>
          </a:blip>
          <a:stretch>
            <a:fillRect/>
          </a:stretch>
        </p:blipFill>
        <p:spPr>
          <a:xfrm>
            <a:off x="718942" y="4477659"/>
            <a:ext cx="457200" cy="457200"/>
          </a:xfrm>
          <a:prstGeom prst="rect">
            <a:avLst/>
          </a:prstGeom>
          <a:noFill/>
          <a:ln>
            <a:noFill/>
          </a:ln>
        </p:spPr>
      </p:pic>
      <p:pic>
        <p:nvPicPr>
          <p:cNvPr id="1049" name="Google Shape;1049;g6100ae5c28_0_0"/>
          <p:cNvPicPr preferRelativeResize="0"/>
          <p:nvPr/>
        </p:nvPicPr>
        <p:blipFill>
          <a:blip r:embed="rId3">
            <a:alphaModFix/>
          </a:blip>
          <a:stretch>
            <a:fillRect/>
          </a:stretch>
        </p:blipFill>
        <p:spPr>
          <a:xfrm>
            <a:off x="718941" y="5670357"/>
            <a:ext cx="457200" cy="457200"/>
          </a:xfrm>
          <a:prstGeom prst="rect">
            <a:avLst/>
          </a:prstGeom>
          <a:noFill/>
          <a:ln>
            <a:noFill/>
          </a:ln>
        </p:spPr>
      </p:pic>
      <p:sp>
        <p:nvSpPr>
          <p:cNvPr id="1050" name="Google Shape;1050;g6100ae5c28_0_0"/>
          <p:cNvSpPr txBox="1">
            <a:spLocks noGrp="1"/>
          </p:cNvSpPr>
          <p:nvPr>
            <p:ph type="body" idx="4"/>
          </p:nvPr>
        </p:nvSpPr>
        <p:spPr>
          <a:xfrm>
            <a:off x="1432121" y="6600158"/>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There’s a middleware between dispatching actions and reducers and it uses curry syntax.</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2800"/>
              <a:buNone/>
            </a:pPr>
            <a:endParaRPr/>
          </a:p>
        </p:txBody>
      </p:sp>
      <p:pic>
        <p:nvPicPr>
          <p:cNvPr id="1051" name="Google Shape;1051;g6100ae5c28_0_0"/>
          <p:cNvPicPr preferRelativeResize="0"/>
          <p:nvPr/>
        </p:nvPicPr>
        <p:blipFill>
          <a:blip r:embed="rId3">
            <a:alphaModFix/>
          </a:blip>
          <a:stretch>
            <a:fillRect/>
          </a:stretch>
        </p:blipFill>
        <p:spPr>
          <a:xfrm>
            <a:off x="718941" y="6664682"/>
            <a:ext cx="457200" cy="457200"/>
          </a:xfrm>
          <a:prstGeom prst="rect">
            <a:avLst/>
          </a:prstGeom>
          <a:noFill/>
          <a:ln>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60dbc41a85_0_11"/>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ct val="0"/>
              </a:spcBef>
              <a:spcAft>
                <a:spcPct val="0"/>
              </a:spcAft>
              <a:buClr>
                <a:srgbClr val="3F3F3F"/>
              </a:buClr>
              <a:buSzPts val="3200"/>
              <a:buFont typeface="Arial"/>
              <a:buNone/>
            </a:pPr>
            <a:r>
              <a:rPr lang="en-US"/>
              <a:t>Building an Event Finder App in React</a:t>
            </a:r>
            <a:endParaRPr/>
          </a:p>
        </p:txBody>
      </p:sp>
      <p:sp>
        <p:nvSpPr>
          <p:cNvPr id="1057" name="Google Shape;1057;g60dbc41a85_0_11"/>
          <p:cNvSpPr txBo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ct val="0"/>
              </a:spcBef>
              <a:spcAft>
                <a:spcPct val="0"/>
              </a:spcAft>
              <a:buNone/>
            </a:pPr>
            <a:r>
              <a:rPr lang="en-US" sz="2200" b="1">
                <a:solidFill>
                  <a:srgbClr val="FFFFFF"/>
                </a:solidFill>
                <a:latin typeface="Open Sans"/>
                <a:ea typeface="Open Sans"/>
                <a:cs typeface="Open Sans"/>
                <a:sym typeface="Open Sans"/>
              </a:rPr>
              <a:t>Problem Statement:</a:t>
            </a:r>
            <a:endParaRPr sz="2200">
              <a:solidFill>
                <a:srgbClr val="FFFFFF"/>
              </a:solidFill>
              <a:latin typeface="Open Sans"/>
              <a:ea typeface="Open Sans"/>
              <a:cs typeface="Open Sans"/>
              <a:sym typeface="Open Sans"/>
            </a:endParaRPr>
          </a:p>
          <a:p>
            <a:pPr marL="0" lvl="0" indent="0" algn="l" rtl="0">
              <a:lnSpc>
                <a:spcPct val="107000"/>
              </a:lnSpc>
              <a:spcBef>
                <a:spcPct val="0"/>
              </a:spcBef>
              <a:spcAft>
                <a:spcPct val="0"/>
              </a:spcAft>
              <a:buNone/>
            </a:pPr>
            <a:endParaRPr>
              <a:solidFill>
                <a:srgbClr val="FFFFFF"/>
              </a:solidFill>
            </a:endParaRPr>
          </a:p>
          <a:p>
            <a:pPr marL="0" lvl="0" indent="0" algn="l" rtl="0">
              <a:lnSpc>
                <a:spcPct val="107000"/>
              </a:lnSpc>
              <a:spcBef>
                <a:spcPct val="0"/>
              </a:spcBef>
              <a:spcAft>
                <a:spcPct val="0"/>
              </a:spcAft>
              <a:buNone/>
            </a:pPr>
            <a:r>
              <a:rPr lang="en-US" sz="2200">
                <a:solidFill>
                  <a:srgbClr val="FFFFFF"/>
                </a:solidFill>
                <a:latin typeface="Open Sans"/>
                <a:ea typeface="Open Sans"/>
                <a:cs typeface="Open Sans"/>
                <a:sym typeface="Open Sans"/>
              </a:rPr>
              <a:t>You are given a project to build a React app where users can view and publish upcoming events. </a:t>
            </a:r>
            <a:endParaRPr sz="2200">
              <a:solidFill>
                <a:srgbClr val="FFFFFF"/>
              </a:solidFill>
              <a:latin typeface="Open Sans"/>
              <a:ea typeface="Open Sans"/>
              <a:cs typeface="Open Sans"/>
              <a:sym typeface="Open Sans"/>
            </a:endParaRPr>
          </a:p>
          <a:p>
            <a:pPr marL="0" lvl="0" indent="0" algn="l" rtl="0">
              <a:lnSpc>
                <a:spcPct val="107000"/>
              </a:lnSpc>
              <a:spcBef>
                <a:spcPct val="0"/>
              </a:spcBef>
              <a:spcAft>
                <a:spcPct val="0"/>
              </a:spcAft>
              <a:buNone/>
            </a:pPr>
            <a:endParaRPr sz="2200">
              <a:solidFill>
                <a:srgbClr val="FFFFFF"/>
              </a:solidFill>
              <a:latin typeface="Open Sans"/>
              <a:ea typeface="Open Sans"/>
              <a:cs typeface="Open Sans"/>
              <a:sym typeface="Open Sans"/>
            </a:endParaRPr>
          </a:p>
          <a:p>
            <a:pPr marL="0" lvl="0" indent="0" algn="l" rtl="0">
              <a:lnSpc>
                <a:spcPct val="107000"/>
              </a:lnSpc>
              <a:spcBef>
                <a:spcPct val="0"/>
              </a:spcBef>
              <a:spcAft>
                <a:spcPct val="0"/>
              </a:spcAft>
              <a:buNone/>
            </a:pPr>
            <a:r>
              <a:rPr lang="en-US" sz="2200">
                <a:solidFill>
                  <a:srgbClr val="FFFFFF"/>
                </a:solidFill>
                <a:latin typeface="Open Sans"/>
                <a:ea typeface="Open Sans"/>
                <a:cs typeface="Open Sans"/>
                <a:sym typeface="Open Sans"/>
              </a:rPr>
              <a:t>The tasks you are responsible for: </a:t>
            </a:r>
            <a:endParaRPr sz="2200">
              <a:solidFill>
                <a:srgbClr val="FFFFFF"/>
              </a:solidFill>
              <a:latin typeface="Open Sans"/>
              <a:ea typeface="Open Sans"/>
              <a:cs typeface="Open Sans"/>
              <a:sym typeface="Open Sans"/>
            </a:endParaRPr>
          </a:p>
          <a:p>
            <a:pPr marL="457200" lvl="0" indent="-368300" algn="l" rtl="0">
              <a:lnSpc>
                <a:spcPct val="107000"/>
              </a:lnSpc>
              <a:spcBef>
                <a:spcPct val="0"/>
              </a:spcBef>
              <a:spcAft>
                <a:spcPct val="0"/>
              </a:spcAft>
              <a:buClr>
                <a:srgbClr val="FFFFFF"/>
              </a:buClr>
              <a:buSzPts val="2200"/>
              <a:buFont typeface="Open Sans"/>
              <a:buChar char="●"/>
            </a:pPr>
            <a:r>
              <a:rPr lang="en-US" sz="2200">
                <a:solidFill>
                  <a:srgbClr val="FFFFFF"/>
                </a:solidFill>
                <a:latin typeface="Open Sans"/>
                <a:ea typeface="Open Sans"/>
                <a:cs typeface="Open Sans"/>
                <a:sym typeface="Open Sans"/>
              </a:rPr>
              <a:t>Building the application in React</a:t>
            </a:r>
            <a:endParaRPr sz="2200">
              <a:solidFill>
                <a:srgbClr val="FFFFFF"/>
              </a:solidFill>
              <a:latin typeface="Open Sans"/>
              <a:ea typeface="Open Sans"/>
              <a:cs typeface="Open Sans"/>
              <a:sym typeface="Open Sans"/>
            </a:endParaRPr>
          </a:p>
          <a:p>
            <a:pPr marL="457200" lvl="0" indent="-368300" algn="l" rtl="0">
              <a:lnSpc>
                <a:spcPct val="107000"/>
              </a:lnSpc>
              <a:spcBef>
                <a:spcPct val="0"/>
              </a:spcBef>
              <a:spcAft>
                <a:spcPct val="0"/>
              </a:spcAft>
              <a:buClr>
                <a:srgbClr val="FFFFFF"/>
              </a:buClr>
              <a:buSzPts val="2200"/>
              <a:buFont typeface="Open Sans"/>
              <a:buChar char="●"/>
            </a:pPr>
            <a:r>
              <a:rPr lang="en-US" sz="2200">
                <a:solidFill>
                  <a:srgbClr val="FFFFFF"/>
                </a:solidFill>
                <a:latin typeface="Open Sans"/>
                <a:ea typeface="Open Sans"/>
                <a:cs typeface="Open Sans"/>
                <a:sym typeface="Open Sans"/>
              </a:rPr>
              <a:t>Setting up a JSON server for testing</a:t>
            </a:r>
            <a:endParaRPr sz="2200">
              <a:solidFill>
                <a:srgbClr val="FFFFFF"/>
              </a:solidFill>
              <a:latin typeface="Open Sans"/>
              <a:ea typeface="Open Sans"/>
              <a:cs typeface="Open Sans"/>
              <a:sym typeface="Open Sans"/>
            </a:endParaRPr>
          </a:p>
          <a:p>
            <a:pPr marL="457200" lvl="0" indent="-368300" algn="l" rtl="0">
              <a:lnSpc>
                <a:spcPct val="107000"/>
              </a:lnSpc>
              <a:spcBef>
                <a:spcPct val="0"/>
              </a:spcBef>
              <a:spcAft>
                <a:spcPct val="0"/>
              </a:spcAft>
              <a:buClr>
                <a:srgbClr val="FFFFFF"/>
              </a:buClr>
              <a:buSzPts val="2200"/>
              <a:buFont typeface="Open Sans"/>
              <a:buChar char="●"/>
            </a:pPr>
            <a:r>
              <a:rPr lang="en-US" sz="2200">
                <a:solidFill>
                  <a:srgbClr val="FFFFFF"/>
                </a:solidFill>
                <a:latin typeface="Open Sans"/>
                <a:ea typeface="Open Sans"/>
                <a:cs typeface="Open Sans"/>
                <a:sym typeface="Open Sans"/>
              </a:rPr>
              <a:t>Managing state using Redux</a:t>
            </a:r>
            <a:endParaRPr sz="2200">
              <a:solidFill>
                <a:srgbClr val="FFFFFF"/>
              </a:solidFill>
              <a:latin typeface="Open Sans"/>
              <a:ea typeface="Open Sans"/>
              <a:cs typeface="Open Sans"/>
              <a:sym typeface="Open Sans"/>
            </a:endParaRPr>
          </a:p>
          <a:p>
            <a:pPr marL="0" lvl="0" indent="0" algn="l" rtl="0">
              <a:lnSpc>
                <a:spcPct val="107000"/>
              </a:lnSpc>
              <a:spcBef>
                <a:spcPct val="0"/>
              </a:spcBef>
              <a:spcAft>
                <a:spcPct val="0"/>
              </a:spcAft>
              <a:buClr>
                <a:schemeClr val="dk1"/>
              </a:buClr>
              <a:buSzPts val="1100"/>
              <a:buFont typeface="Arial"/>
              <a:buNone/>
            </a:pPr>
            <a:endParaRPr sz="2200">
              <a:solidFill>
                <a:srgbClr val="FFFFFF"/>
              </a:solidFill>
              <a:latin typeface="Open Sans"/>
              <a:ea typeface="Open Sans"/>
              <a:cs typeface="Open Sans"/>
              <a:sym typeface="Open Sans"/>
            </a:endParaRPr>
          </a:p>
          <a:p>
            <a:pPr marL="0" lvl="0" indent="0" algn="l" rtl="0">
              <a:lnSpc>
                <a:spcPct val="107000"/>
              </a:lnSpc>
              <a:spcBef>
                <a:spcPct val="0"/>
              </a:spcBef>
              <a:spcAft>
                <a:spcPct val="0"/>
              </a:spcAft>
              <a:buNone/>
            </a:pPr>
            <a:endParaRPr sz="2200">
              <a:solidFill>
                <a:srgbClr val="FFFFFF"/>
              </a:solidFill>
              <a:latin typeface="Open Sans"/>
              <a:ea typeface="Open Sans"/>
              <a:cs typeface="Open Sans"/>
              <a:sym typeface="Open San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60dbc41a85_0_23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1064" name="Google Shape;1064;g60dbc41a85_0_234"/>
          <p:cNvSpPr/>
          <p:nvPr/>
        </p:nvSpPr>
        <p:spPr>
          <a:xfrm>
            <a:off x="2177897" y="1915718"/>
            <a:ext cx="11900100" cy="1962900"/>
          </a:xfrm>
          <a:prstGeom prst="rect">
            <a:avLst/>
          </a:prstGeom>
          <a:noFill/>
          <a:ln>
            <a:noFill/>
          </a:ln>
        </p:spPr>
        <p:txBody>
          <a:bodyPr spcFirstLastPara="1" wrap="square" lIns="91425" tIns="45700" rIns="91425" bIns="45700" anchor="ctr" anchorCtr="0">
            <a:noAutofit/>
          </a:bodyPr>
          <a:lstStyle/>
          <a:p>
            <a:pPr marL="0" marR="0" lvl="0" indent="0" algn="l" rtl="0">
              <a:spcBef>
                <a:spcPct val="0"/>
              </a:spcBef>
              <a:spcAft>
                <a:spcPct val="0"/>
              </a:spcAft>
              <a:buNone/>
            </a:pPr>
            <a:r>
              <a:rPr lang="en-US" sz="2200">
                <a:solidFill>
                  <a:srgbClr val="3F3F3F"/>
                </a:solidFill>
                <a:latin typeface="Open Sans"/>
                <a:ea typeface="Open Sans"/>
                <a:cs typeface="Open Sans"/>
                <a:sym typeface="Open Sans"/>
              </a:rPr>
              <a:t>You are a web developer at a company called FindMyMovies. </a:t>
            </a:r>
            <a:endParaRPr sz="2200">
              <a:solidFill>
                <a:srgbClr val="3F3F3F"/>
              </a:solidFill>
              <a:latin typeface="Open Sans"/>
              <a:ea typeface="Open Sans"/>
              <a:cs typeface="Open Sans"/>
              <a:sym typeface="Open Sans"/>
            </a:endParaRPr>
          </a:p>
          <a:p>
            <a:pPr marL="0" marR="0" lvl="0" indent="0" algn="l" rtl="0">
              <a:spcBef>
                <a:spcPct val="0"/>
              </a:spcBef>
              <a:spcAft>
                <a:spcPct val="0"/>
              </a:spcAft>
              <a:buNone/>
            </a:pPr>
            <a:r>
              <a:rPr lang="en-US" sz="2200">
                <a:solidFill>
                  <a:srgbClr val="3F3F3F"/>
                </a:solidFill>
                <a:latin typeface="Open Sans"/>
                <a:ea typeface="Open Sans"/>
                <a:cs typeface="Open Sans"/>
                <a:sym typeface="Open Sans"/>
              </a:rPr>
              <a:t>The company has decided to launch a new app called FindMyEvents where users can view and promote upcoming events in their region. </a:t>
            </a:r>
            <a:endParaRPr sz="2200">
              <a:solidFill>
                <a:srgbClr val="3F3F3F"/>
              </a:solidFill>
              <a:latin typeface="Open Sans"/>
              <a:ea typeface="Open Sans"/>
              <a:cs typeface="Open Sans"/>
              <a:sym typeface="Open Sans"/>
            </a:endParaRPr>
          </a:p>
          <a:p>
            <a:pPr marL="0" marR="0" lvl="0" indent="0" algn="l" rtl="0">
              <a:spcBef>
                <a:spcPct val="0"/>
              </a:spcBef>
              <a:spcAft>
                <a:spcPct val="0"/>
              </a:spcAft>
              <a:buNone/>
            </a:pPr>
            <a:r>
              <a:rPr lang="en-US" sz="2200">
                <a:solidFill>
                  <a:srgbClr val="3F3F3F"/>
                </a:solidFill>
                <a:latin typeface="Open Sans"/>
                <a:ea typeface="Open Sans"/>
                <a:cs typeface="Open Sans"/>
                <a:sym typeface="Open Sans"/>
              </a:rPr>
              <a:t>Backend development has been outsourced and front-end will be developed in-house. During the sprint planning, you agreed to take the lead on this project and develop an app that will let users find events using the APIs that the backend engineers will provide. </a:t>
            </a:r>
            <a:endParaRPr/>
          </a:p>
        </p:txBody>
      </p:sp>
      <p:pic>
        <p:nvPicPr>
          <p:cNvPr id="1065" name="Google Shape;1065;g60dbc41a85_0_234"/>
          <p:cNvPicPr preferRelativeResize="0"/>
          <p:nvPr/>
        </p:nvPicPr>
        <p:blipFill>
          <a:blip r:embed="rId3">
            <a:alphaModFix/>
          </a:blip>
          <a:stretch>
            <a:fillRect/>
          </a:stretch>
        </p:blipFill>
        <p:spPr>
          <a:xfrm>
            <a:off x="3321681" y="603159"/>
            <a:ext cx="9618245" cy="365760"/>
          </a:xfrm>
          <a:prstGeom prst="rect">
            <a:avLst/>
          </a:prstGeom>
          <a:noFill/>
          <a:ln>
            <a:noFill/>
          </a:ln>
        </p:spPr>
      </p:pic>
      <p:pic>
        <p:nvPicPr>
          <p:cNvPr id="1066" name="Google Shape;1066;g60dbc41a85_0_234"/>
          <p:cNvPicPr preferRelativeResize="0"/>
          <p:nvPr/>
        </p:nvPicPr>
        <p:blipFill>
          <a:blip r:embed="rId4">
            <a:alphaModFix/>
          </a:blip>
          <a:stretch>
            <a:fillRect/>
          </a:stretch>
        </p:blipFill>
        <p:spPr>
          <a:xfrm>
            <a:off x="7050039" y="4825400"/>
            <a:ext cx="2161524" cy="2161524"/>
          </a:xfrm>
          <a:prstGeom prst="rect">
            <a:avLst/>
          </a:prstGeom>
          <a:noFill/>
          <a:ln>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g60dbc41a85_0_43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1073" name="Google Shape;1073;g60dbc41a85_0_435"/>
          <p:cNvSpPr/>
          <p:nvPr/>
        </p:nvSpPr>
        <p:spPr>
          <a:xfrm>
            <a:off x="952219" y="1722940"/>
            <a:ext cx="14399099" cy="5907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ct val="0"/>
              </a:spcBef>
              <a:spcAft>
                <a:spcPct val="0"/>
              </a:spcAft>
              <a:buClr>
                <a:srgbClr val="3F3F3F"/>
              </a:buClr>
              <a:buSzPts val="2200"/>
              <a:buFont typeface="Noto Sans Symbols"/>
              <a:buChar char="▪"/>
            </a:pPr>
            <a:r>
              <a:rPr lang="en-US" sz="2200">
                <a:solidFill>
                  <a:srgbClr val="3F3F3F"/>
                </a:solidFill>
                <a:latin typeface="Open Sans"/>
                <a:ea typeface="Open Sans"/>
                <a:cs typeface="Open Sans"/>
                <a:sym typeface="Open Sans"/>
              </a:rPr>
              <a:t>Build the app in React</a:t>
            </a:r>
            <a:endParaRPr sz="2200">
              <a:solidFill>
                <a:srgbClr val="3F3F3F"/>
              </a:solidFill>
              <a:latin typeface="Open Sans"/>
              <a:ea typeface="Open Sans"/>
              <a:cs typeface="Open Sans"/>
              <a:sym typeface="Open Sans"/>
            </a:endParaRPr>
          </a:p>
          <a:p>
            <a:pPr marL="342900" marR="0" lvl="0" indent="-342900" algn="l" rtl="0">
              <a:lnSpc>
                <a:spcPct val="115000"/>
              </a:lnSpc>
              <a:spcBef>
                <a:spcPct val="0"/>
              </a:spcBef>
              <a:spcAft>
                <a:spcPct val="0"/>
              </a:spcAft>
              <a:buClr>
                <a:srgbClr val="3F3F3F"/>
              </a:buClr>
              <a:buSzPts val="2200"/>
              <a:buFont typeface="Noto Sans Symbols"/>
              <a:buChar char="▪"/>
            </a:pPr>
            <a:r>
              <a:rPr lang="en-US" sz="2200">
                <a:solidFill>
                  <a:srgbClr val="3F3F3F"/>
                </a:solidFill>
                <a:latin typeface="Open Sans"/>
                <a:ea typeface="Open Sans"/>
                <a:cs typeface="Open Sans"/>
                <a:sym typeface="Open Sans"/>
              </a:rPr>
              <a:t>Make the app responsive</a:t>
            </a:r>
            <a:endParaRPr sz="2200">
              <a:solidFill>
                <a:srgbClr val="3F3F3F"/>
              </a:solidFill>
              <a:latin typeface="Open Sans"/>
              <a:ea typeface="Open Sans"/>
              <a:cs typeface="Open Sans"/>
              <a:sym typeface="Open Sans"/>
            </a:endParaRPr>
          </a:p>
          <a:p>
            <a:pPr marL="342900" marR="0" lvl="0" indent="-342900" algn="l" rtl="0">
              <a:lnSpc>
                <a:spcPct val="115000"/>
              </a:lnSpc>
              <a:spcBef>
                <a:spcPct val="0"/>
              </a:spcBef>
              <a:spcAft>
                <a:spcPct val="0"/>
              </a:spcAft>
              <a:buClr>
                <a:srgbClr val="3F3F3F"/>
              </a:buClr>
              <a:buSzPts val="2200"/>
              <a:buFont typeface="Noto Sans Symbols"/>
              <a:buChar char="▪"/>
            </a:pPr>
            <a:r>
              <a:rPr lang="en-US" sz="2200">
                <a:solidFill>
                  <a:srgbClr val="3F3F3F"/>
                </a:solidFill>
                <a:latin typeface="Open Sans"/>
                <a:ea typeface="Open Sans"/>
                <a:cs typeface="Open Sans"/>
                <a:sym typeface="Open Sans"/>
              </a:rPr>
              <a:t>Maintain one source of truth for state management</a:t>
            </a:r>
            <a:endParaRPr sz="2200">
              <a:solidFill>
                <a:srgbClr val="3F3F3F"/>
              </a:solidFill>
              <a:latin typeface="Open Sans"/>
              <a:ea typeface="Open Sans"/>
              <a:cs typeface="Open Sans"/>
              <a:sym typeface="Open Sans"/>
            </a:endParaRPr>
          </a:p>
          <a:p>
            <a:pPr marL="342900" marR="0" lvl="0" indent="-342900" algn="l" rtl="0">
              <a:lnSpc>
                <a:spcPct val="115000"/>
              </a:lnSpc>
              <a:spcBef>
                <a:spcPct val="0"/>
              </a:spcBef>
              <a:spcAft>
                <a:spcPct val="0"/>
              </a:spcAft>
              <a:buClr>
                <a:srgbClr val="3F3F3F"/>
              </a:buClr>
              <a:buSzPts val="2200"/>
              <a:buFont typeface="Open Sans"/>
              <a:buChar char="▪"/>
            </a:pPr>
            <a:r>
              <a:rPr lang="en-US" sz="2200">
                <a:solidFill>
                  <a:srgbClr val="3F3F3F"/>
                </a:solidFill>
                <a:latin typeface="Open Sans"/>
                <a:ea typeface="Open Sans"/>
                <a:cs typeface="Open Sans"/>
                <a:sym typeface="Open Sans"/>
              </a:rPr>
              <a:t>Build a placeholder backend for app development and testing</a:t>
            </a:r>
            <a:endParaRPr sz="2200">
              <a:solidFill>
                <a:srgbClr val="3F3F3F"/>
              </a:solidFill>
              <a:latin typeface="Open Sans"/>
              <a:ea typeface="Open Sans"/>
              <a:cs typeface="Open Sans"/>
              <a:sym typeface="Open Sans"/>
            </a:endParaRPr>
          </a:p>
          <a:p>
            <a:pPr marL="342900" marR="0" lvl="0" indent="-342900" algn="l" rtl="0">
              <a:lnSpc>
                <a:spcPct val="115000"/>
              </a:lnSpc>
              <a:spcBef>
                <a:spcPct val="0"/>
              </a:spcBef>
              <a:spcAft>
                <a:spcPct val="0"/>
              </a:spcAft>
              <a:buClr>
                <a:srgbClr val="3F3F3F"/>
              </a:buClr>
              <a:buSzPts val="2200"/>
              <a:buFont typeface="Noto Sans Symbols"/>
              <a:buChar char="▪"/>
            </a:pPr>
            <a:r>
              <a:rPr lang="en-US" sz="2200">
                <a:solidFill>
                  <a:srgbClr val="3F3F3F"/>
                </a:solidFill>
                <a:latin typeface="Open Sans"/>
                <a:ea typeface="Open Sans"/>
                <a:cs typeface="Open Sans"/>
                <a:sym typeface="Open Sans"/>
              </a:rPr>
              <a:t>Add functionalities for users to create, view, and delete events</a:t>
            </a:r>
            <a:endParaRPr sz="2200">
              <a:solidFill>
                <a:srgbClr val="3F3F3F"/>
              </a:solidFill>
              <a:latin typeface="Open Sans"/>
              <a:ea typeface="Open Sans"/>
              <a:cs typeface="Open Sans"/>
              <a:sym typeface="Open Sans"/>
            </a:endParaRPr>
          </a:p>
          <a:p>
            <a:pPr marL="342900" marR="0" lvl="0" indent="-342900" algn="l" rtl="0">
              <a:lnSpc>
                <a:spcPct val="115000"/>
              </a:lnSpc>
              <a:spcBef>
                <a:spcPct val="0"/>
              </a:spcBef>
              <a:spcAft>
                <a:spcPct val="0"/>
              </a:spcAft>
              <a:buClr>
                <a:srgbClr val="3F3F3F"/>
              </a:buClr>
              <a:buSzPts val="2200"/>
              <a:buFont typeface="Open Sans"/>
              <a:buChar char="▪"/>
            </a:pPr>
            <a:r>
              <a:rPr lang="en-US" sz="2200">
                <a:solidFill>
                  <a:srgbClr val="3F3F3F"/>
                </a:solidFill>
                <a:latin typeface="Open Sans"/>
                <a:ea typeface="Open Sans"/>
                <a:cs typeface="Open Sans"/>
                <a:sym typeface="Open Sans"/>
              </a:rPr>
              <a:t>Implement routing for navigating within the app</a:t>
            </a:r>
            <a:endParaRPr sz="2200">
              <a:solidFill>
                <a:srgbClr val="3F3F3F"/>
              </a:solidFill>
              <a:latin typeface="Open Sans"/>
              <a:ea typeface="Open Sans"/>
              <a:cs typeface="Open Sans"/>
              <a:sym typeface="Open Sans"/>
            </a:endParaRPr>
          </a:p>
          <a:p>
            <a:pPr marL="0" marR="0" lvl="0" indent="0" algn="l" rtl="0">
              <a:lnSpc>
                <a:spcPct val="115000"/>
              </a:lnSpc>
              <a:spcBef>
                <a:spcPct val="0"/>
              </a:spcBef>
              <a:spcAft>
                <a:spcPct val="0"/>
              </a:spcAft>
              <a:buNone/>
            </a:pPr>
            <a:r>
              <a:rPr lang="en-US" sz="2200">
                <a:solidFill>
                  <a:srgbClr val="3F3F3F"/>
                </a:solidFill>
                <a:latin typeface="Open Sans"/>
                <a:ea typeface="Open Sans"/>
                <a:cs typeface="Open Sans"/>
                <a:sym typeface="Open Sans"/>
              </a:rPr>
              <a:t> </a:t>
            </a:r>
            <a:endParaRPr/>
          </a:p>
          <a:p>
            <a:pPr marL="0" marR="0" lvl="0" indent="0" algn="l" rtl="0">
              <a:lnSpc>
                <a:spcPct val="115000"/>
              </a:lnSpc>
              <a:spcBef>
                <a:spcPct val="0"/>
              </a:spcBef>
              <a:spcAft>
                <a:spcPct val="0"/>
              </a:spcAft>
              <a:buNone/>
            </a:pPr>
            <a:r>
              <a:rPr lang="en-US" sz="2200">
                <a:solidFill>
                  <a:srgbClr val="3F3F3F"/>
                </a:solidFill>
                <a:latin typeface="Open Sans"/>
                <a:ea typeface="Open Sans"/>
                <a:cs typeface="Open Sans"/>
                <a:sym typeface="Open Sans"/>
              </a:rPr>
              <a:t>The goal of the company is to deliver a high-end quality product as early as possible. </a:t>
            </a:r>
            <a:endParaRPr sz="2200">
              <a:solidFill>
                <a:srgbClr val="3F3F3F"/>
              </a:solidFill>
              <a:latin typeface="Open Sans"/>
              <a:ea typeface="Open Sans"/>
              <a:cs typeface="Open Sans"/>
              <a:sym typeface="Open Sans"/>
            </a:endParaRPr>
          </a:p>
        </p:txBody>
      </p:sp>
      <p:pic>
        <p:nvPicPr>
          <p:cNvPr id="1074" name="Google Shape;1074;g60dbc41a85_0_435"/>
          <p:cNvPicPr preferRelativeResize="0"/>
          <p:nvPr/>
        </p:nvPicPr>
        <p:blipFill>
          <a:blip r:embed="rId3">
            <a:alphaModFix/>
          </a:blip>
          <a:stretch>
            <a:fillRect/>
          </a:stretch>
        </p:blipFill>
        <p:spPr>
          <a:xfrm>
            <a:off x="5416179" y="603159"/>
            <a:ext cx="5429250" cy="365760"/>
          </a:xfrm>
          <a:prstGeom prst="rect">
            <a:avLst/>
          </a:prstGeom>
          <a:noFill/>
          <a:ln>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6"/>
          <p:cNvPicPr preferRelativeResize="0"/>
          <p:nvPr/>
        </p:nvPicPr>
        <p:blipFill>
          <a:blip r:embed="rId3">
            <a:alphaModFix/>
          </a:blip>
          <a:stretch>
            <a:fillRect/>
          </a:stretch>
        </p:blipFill>
        <p:spPr>
          <a:xfrm>
            <a:off x="795144" y="2631098"/>
            <a:ext cx="457200" cy="457200"/>
          </a:xfrm>
          <a:prstGeom prst="rect">
            <a:avLst/>
          </a:prstGeom>
          <a:noFill/>
          <a:ln>
            <a:noFill/>
          </a:ln>
        </p:spPr>
      </p:pic>
      <p:pic>
        <p:nvPicPr>
          <p:cNvPr id="791" name="Google Shape;791;p6"/>
          <p:cNvPicPr preferRelativeResize="0"/>
          <p:nvPr/>
        </p:nvPicPr>
        <p:blipFill>
          <a:blip r:embed="rId3">
            <a:alphaModFix/>
          </a:blip>
          <a:stretch>
            <a:fillRect/>
          </a:stretch>
        </p:blipFill>
        <p:spPr>
          <a:xfrm>
            <a:off x="795143" y="3821677"/>
            <a:ext cx="457200" cy="457200"/>
          </a:xfrm>
          <a:prstGeom prst="rect">
            <a:avLst/>
          </a:prstGeom>
          <a:noFill/>
          <a:ln>
            <a:noFill/>
          </a:ln>
        </p:spPr>
      </p:pic>
      <p:pic>
        <p:nvPicPr>
          <p:cNvPr id="792" name="Google Shape;792;p6"/>
          <p:cNvPicPr preferRelativeResize="0"/>
          <p:nvPr/>
        </p:nvPicPr>
        <p:blipFill>
          <a:blip r:embed="rId3">
            <a:alphaModFix/>
          </a:blip>
          <a:stretch>
            <a:fillRect/>
          </a:stretch>
        </p:blipFill>
        <p:spPr>
          <a:xfrm>
            <a:off x="795142" y="5014374"/>
            <a:ext cx="457200" cy="457200"/>
          </a:xfrm>
          <a:prstGeom prst="rect">
            <a:avLst/>
          </a:prstGeom>
          <a:noFill/>
          <a:ln>
            <a:noFill/>
          </a:ln>
        </p:spPr>
      </p:pic>
      <p:pic>
        <p:nvPicPr>
          <p:cNvPr id="793" name="Google Shape;793;p6"/>
          <p:cNvPicPr preferRelativeResize="0"/>
          <p:nvPr/>
        </p:nvPicPr>
        <p:blipFill>
          <a:blip r:embed="rId3">
            <a:alphaModFix/>
          </a:blip>
          <a:stretch>
            <a:fillRect/>
          </a:stretch>
        </p:blipFill>
        <p:spPr>
          <a:xfrm>
            <a:off x="795141" y="6208158"/>
            <a:ext cx="457200" cy="457200"/>
          </a:xfrm>
          <a:prstGeom prst="rect">
            <a:avLst/>
          </a:prstGeom>
          <a:noFill/>
          <a:ln>
            <a:noFill/>
          </a:ln>
        </p:spPr>
      </p:pic>
      <p:sp>
        <p:nvSpPr>
          <p:cNvPr id="794" name="Google Shape;794;p6"/>
          <p:cNvSpPr txBox="1">
            <a:spLocks noGrp="1"/>
          </p:cNvSpPr>
          <p:nvPr>
            <p:ph type="body" idx="1"/>
          </p:nvPr>
        </p:nvSpPr>
        <p:spPr>
          <a:xfrm>
            <a:off x="1546860" y="25853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Clr>
                <a:schemeClr val="dk1"/>
              </a:buClr>
              <a:buSzPts val="1100"/>
              <a:buFont typeface="Arial"/>
              <a:buNone/>
            </a:pPr>
            <a:r>
              <a:rPr lang="en-US"/>
              <a:t>Demonstrate how to use Redux with the react-redux package</a:t>
            </a:r>
            <a:endParaRPr/>
          </a:p>
          <a:p>
            <a:pPr marL="0" lvl="0" indent="0" algn="l" rtl="0">
              <a:lnSpc>
                <a:spcPct val="100000"/>
              </a:lnSpc>
              <a:spcBef>
                <a:spcPts val="1000"/>
              </a:spcBef>
              <a:spcAft>
                <a:spcPct val="0"/>
              </a:spcAft>
              <a:buClr>
                <a:schemeClr val="dk1"/>
              </a:buClr>
              <a:buSzPts val="1100"/>
              <a:buFont typeface="Arial"/>
              <a:buNone/>
            </a:pPr>
            <a:endParaRPr/>
          </a:p>
          <a:p>
            <a:pPr marL="0" lvl="0" indent="0" algn="l" rtl="0">
              <a:lnSpc>
                <a:spcPct val="100000"/>
              </a:lnSpc>
              <a:spcBef>
                <a:spcPts val="1000"/>
              </a:spcBef>
              <a:spcAft>
                <a:spcPct val="0"/>
              </a:spcAft>
              <a:buSzPts val="2800"/>
              <a:buFont typeface="Arial"/>
              <a:buNone/>
            </a:pPr>
            <a:endParaRPr/>
          </a:p>
          <a:p>
            <a:pPr marL="0" lvl="0" indent="0" algn="l" rtl="0">
              <a:lnSpc>
                <a:spcPct val="100000"/>
              </a:lnSpc>
              <a:spcBef>
                <a:spcPts val="1000"/>
              </a:spcBef>
              <a:spcAft>
                <a:spcPct val="0"/>
              </a:spcAft>
              <a:buSzPts val="2800"/>
              <a:buFont typeface="Arial"/>
              <a:buNone/>
            </a:pPr>
            <a:endParaRPr/>
          </a:p>
        </p:txBody>
      </p:sp>
      <p:sp>
        <p:nvSpPr>
          <p:cNvPr id="795" name="Google Shape;795;p6"/>
          <p:cNvSpPr txBox="1">
            <a:spLocks noGrp="1"/>
          </p:cNvSpPr>
          <p:nvPr>
            <p:ph type="body" idx="2"/>
          </p:nvPr>
        </p:nvSpPr>
        <p:spPr>
          <a:xfrm>
            <a:off x="1546860" y="37587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Install and set up react-redux package</a:t>
            </a:r>
            <a:endParaRPr/>
          </a:p>
        </p:txBody>
      </p:sp>
      <p:sp>
        <p:nvSpPr>
          <p:cNvPr id="796" name="Google Shape;796;p6"/>
          <p:cNvSpPr txBox="1">
            <a:spLocks noGrp="1"/>
          </p:cNvSpPr>
          <p:nvPr>
            <p:ph type="body" idx="3"/>
          </p:nvPr>
        </p:nvSpPr>
        <p:spPr>
          <a:xfrm>
            <a:off x="1546860" y="49320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1100"/>
              <a:buNone/>
            </a:pPr>
            <a:r>
              <a:rPr lang="en-US"/>
              <a:t>Explain methods provided by the react-redux package</a:t>
            </a:r>
            <a:endParaRPr/>
          </a:p>
        </p:txBody>
      </p:sp>
      <p:sp>
        <p:nvSpPr>
          <p:cNvPr id="797" name="Google Shape;797;p6"/>
          <p:cNvSpPr txBox="1">
            <a:spLocks noGrp="1"/>
          </p:cNvSpPr>
          <p:nvPr>
            <p:ph type="body" idx="4"/>
          </p:nvPr>
        </p:nvSpPr>
        <p:spPr>
          <a:xfrm>
            <a:off x="1546860" y="61054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1100"/>
              <a:buNone/>
            </a:pPr>
            <a:r>
              <a:rPr lang="en-US"/>
              <a:t>Integrate Redux with a React app</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1100"/>
              <a:buNone/>
            </a:pPr>
            <a:endParaRPr/>
          </a:p>
        </p:txBody>
      </p:sp>
      <p:sp>
        <p:nvSpPr>
          <p:cNvPr id="798" name="Google Shape;798;p6"/>
          <p:cNvSpPr txBox="1"/>
          <p:nvPr/>
        </p:nvSpPr>
        <p:spPr>
          <a:xfrm>
            <a:off x="757852" y="166251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ct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a:p>
            <a:pPr marL="0" marR="0" lvl="0" indent="0" algn="l" rtl="0">
              <a:lnSpc>
                <a:spcPct val="100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60dbc41a85_0_44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Clr>
                <a:srgbClr val="3F3F3F"/>
              </a:buClr>
              <a:buSzPts val="3200"/>
              <a:buFont typeface="Open Sans ExtraBold"/>
              <a:buNone/>
            </a:pPr>
            <a:r>
              <a:rPr lang="en-US">
                <a:latin typeface="Open Sans"/>
                <a:ea typeface="Open Sans"/>
                <a:cs typeface="Open Sans"/>
                <a:sym typeface="Open Sans"/>
              </a:rPr>
              <a:t>You must use the following</a:t>
            </a:r>
            <a:endParaRPr>
              <a:latin typeface="Open Sans"/>
              <a:ea typeface="Open Sans"/>
              <a:cs typeface="Open Sans"/>
              <a:sym typeface="Open Sans"/>
            </a:endParaRPr>
          </a:p>
        </p:txBody>
      </p:sp>
      <p:grpSp>
        <p:nvGrpSpPr>
          <p:cNvPr id="1081" name="Google Shape;1081;g60dbc41a85_0_442"/>
          <p:cNvGrpSpPr/>
          <p:nvPr/>
        </p:nvGrpSpPr>
        <p:grpSpPr>
          <a:xfrm>
            <a:off x="864894" y="3454096"/>
            <a:ext cx="12773883" cy="820804"/>
            <a:chOff x="864894" y="3851662"/>
            <a:chExt cx="12773883" cy="820804"/>
          </a:xfrm>
        </p:grpSpPr>
        <p:sp>
          <p:nvSpPr>
            <p:cNvPr id="1082" name="Google Shape;1082;g60dbc41a85_0_442"/>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Code Editor: Sublime Text or Visual Studio</a:t>
              </a:r>
              <a:endParaRPr sz="2200">
                <a:solidFill>
                  <a:srgbClr val="3F3F3F"/>
                </a:solidFill>
                <a:latin typeface="Open Sans"/>
                <a:ea typeface="Open Sans"/>
                <a:cs typeface="Open Sans"/>
                <a:sym typeface="Open Sans"/>
              </a:endParaRPr>
            </a:p>
          </p:txBody>
        </p:sp>
        <p:sp>
          <p:nvSpPr>
            <p:cNvPr id="1083" name="Google Shape;1083;g60dbc41a85_0_442"/>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Programming language: React Js</a:t>
              </a:r>
              <a:endParaRPr sz="2200">
                <a:solidFill>
                  <a:srgbClr val="3F3F3F"/>
                </a:solidFill>
                <a:latin typeface="Open Sans"/>
                <a:ea typeface="Open Sans"/>
                <a:cs typeface="Open Sans"/>
                <a:sym typeface="Open Sans"/>
              </a:endParaRPr>
            </a:p>
          </p:txBody>
        </p:sp>
        <p:sp>
          <p:nvSpPr>
            <p:cNvPr id="1084" name="Google Shape;1084;g60dbc41a85_0_442"/>
            <p:cNvSpPr/>
            <p:nvPr/>
          </p:nvSpPr>
          <p:spPr>
            <a:xfrm>
              <a:off x="10828377" y="3851666"/>
              <a:ext cx="28104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Redux</a:t>
              </a:r>
              <a:endParaRPr sz="2200">
                <a:solidFill>
                  <a:srgbClr val="3F3F3F"/>
                </a:solidFill>
                <a:latin typeface="Open Sans"/>
                <a:ea typeface="Open Sans"/>
                <a:cs typeface="Open Sans"/>
                <a:sym typeface="Open Sans"/>
              </a:endParaRPr>
            </a:p>
          </p:txBody>
        </p:sp>
      </p:grpSp>
      <p:grpSp>
        <p:nvGrpSpPr>
          <p:cNvPr id="1085" name="Google Shape;1085;g60dbc41a85_0_442"/>
          <p:cNvGrpSpPr/>
          <p:nvPr/>
        </p:nvGrpSpPr>
        <p:grpSpPr>
          <a:xfrm>
            <a:off x="1474534" y="7522525"/>
            <a:ext cx="12841264" cy="820808"/>
            <a:chOff x="864894" y="7522507"/>
            <a:chExt cx="13713439" cy="820808"/>
          </a:xfrm>
        </p:grpSpPr>
        <p:sp>
          <p:nvSpPr>
            <p:cNvPr id="1086" name="Google Shape;1086;g60dbc41a85_0_442"/>
            <p:cNvSpPr/>
            <p:nvPr/>
          </p:nvSpPr>
          <p:spPr>
            <a:xfrm>
              <a:off x="86489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Google Chrome</a:t>
              </a:r>
              <a:endParaRPr sz="2200">
                <a:solidFill>
                  <a:srgbClr val="3F3F3F"/>
                </a:solidFill>
                <a:latin typeface="Open Sans"/>
                <a:ea typeface="Open Sans"/>
                <a:cs typeface="Open Sans"/>
                <a:sym typeface="Open Sans"/>
              </a:endParaRPr>
            </a:p>
          </p:txBody>
        </p:sp>
        <p:sp>
          <p:nvSpPr>
            <p:cNvPr id="1087" name="Google Shape;1087;g60dbc41a85_0_442"/>
            <p:cNvSpPr/>
            <p:nvPr/>
          </p:nvSpPr>
          <p:spPr>
            <a:xfrm>
              <a:off x="614017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Bootstrap</a:t>
              </a:r>
              <a:endParaRPr sz="2200">
                <a:solidFill>
                  <a:srgbClr val="3F3F3F"/>
                </a:solidFill>
                <a:latin typeface="Open Sans"/>
                <a:ea typeface="Open Sans"/>
                <a:cs typeface="Open Sans"/>
                <a:sym typeface="Open Sans"/>
              </a:endParaRPr>
            </a:p>
          </p:txBody>
        </p:sp>
        <p:sp>
          <p:nvSpPr>
            <p:cNvPr id="1088" name="Google Shape;1088;g60dbc41a85_0_442"/>
            <p:cNvSpPr/>
            <p:nvPr/>
          </p:nvSpPr>
          <p:spPr>
            <a:xfrm>
              <a:off x="11831833" y="7522507"/>
              <a:ext cx="2746500" cy="820800"/>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sz="2200">
                  <a:solidFill>
                    <a:srgbClr val="3F3F3F"/>
                  </a:solidFill>
                  <a:latin typeface="Open Sans"/>
                  <a:ea typeface="Open Sans"/>
                  <a:cs typeface="Open Sans"/>
                  <a:sym typeface="Open Sans"/>
                </a:rPr>
                <a:t>JSON Server</a:t>
              </a:r>
              <a:endParaRPr sz="2200">
                <a:solidFill>
                  <a:srgbClr val="3F3F3F"/>
                </a:solidFill>
                <a:latin typeface="Open Sans"/>
                <a:ea typeface="Open Sans"/>
                <a:cs typeface="Open Sans"/>
                <a:sym typeface="Open Sans"/>
              </a:endParaRPr>
            </a:p>
          </p:txBody>
        </p:sp>
      </p:grpSp>
      <p:pic>
        <p:nvPicPr>
          <p:cNvPr id="1089" name="Google Shape;1089;g60dbc41a85_0_442"/>
          <p:cNvPicPr preferRelativeResize="0"/>
          <p:nvPr/>
        </p:nvPicPr>
        <p:blipFill>
          <a:blip r:embed="rId3">
            <a:alphaModFix/>
          </a:blip>
          <a:stretch>
            <a:fillRect/>
          </a:stretch>
        </p:blipFill>
        <p:spPr>
          <a:xfrm>
            <a:off x="4517638" y="603159"/>
            <a:ext cx="7226329" cy="365760"/>
          </a:xfrm>
          <a:prstGeom prst="rect">
            <a:avLst/>
          </a:prstGeom>
          <a:noFill/>
          <a:ln>
            <a:noFill/>
          </a:ln>
        </p:spPr>
      </p:pic>
      <p:pic>
        <p:nvPicPr>
          <p:cNvPr id="1090" name="Google Shape;1090;g60dbc41a85_0_442"/>
          <p:cNvPicPr preferRelativeResize="0"/>
          <p:nvPr/>
        </p:nvPicPr>
        <p:blipFill>
          <a:blip r:embed="rId4">
            <a:alphaModFix/>
          </a:blip>
          <a:stretch>
            <a:fillRect/>
          </a:stretch>
        </p:blipFill>
        <p:spPr>
          <a:xfrm>
            <a:off x="3505350" y="1784775"/>
            <a:ext cx="1598925" cy="1598925"/>
          </a:xfrm>
          <a:prstGeom prst="rect">
            <a:avLst/>
          </a:prstGeom>
          <a:noFill/>
          <a:ln>
            <a:noFill/>
          </a:ln>
        </p:spPr>
      </p:pic>
      <p:pic>
        <p:nvPicPr>
          <p:cNvPr id="1091" name="Google Shape;1091;g60dbc41a85_0_442"/>
          <p:cNvPicPr preferRelativeResize="0"/>
          <p:nvPr/>
        </p:nvPicPr>
        <p:blipFill>
          <a:blip r:embed="rId5">
            <a:alphaModFix/>
          </a:blip>
          <a:stretch>
            <a:fillRect/>
          </a:stretch>
        </p:blipFill>
        <p:spPr>
          <a:xfrm>
            <a:off x="1454375" y="1784752"/>
            <a:ext cx="1598925" cy="1598948"/>
          </a:xfrm>
          <a:prstGeom prst="rect">
            <a:avLst/>
          </a:prstGeom>
          <a:noFill/>
          <a:ln>
            <a:noFill/>
          </a:ln>
        </p:spPr>
      </p:pic>
      <p:pic>
        <p:nvPicPr>
          <p:cNvPr id="1092" name="Google Shape;1092;g60dbc41a85_0_442"/>
          <p:cNvPicPr preferRelativeResize="0"/>
          <p:nvPr/>
        </p:nvPicPr>
        <p:blipFill>
          <a:blip r:embed="rId6">
            <a:alphaModFix/>
          </a:blip>
          <a:stretch>
            <a:fillRect/>
          </a:stretch>
        </p:blipFill>
        <p:spPr>
          <a:xfrm>
            <a:off x="7557900" y="1612625"/>
            <a:ext cx="1790799" cy="1790801"/>
          </a:xfrm>
          <a:prstGeom prst="rect">
            <a:avLst/>
          </a:prstGeom>
          <a:noFill/>
          <a:ln>
            <a:noFill/>
          </a:ln>
        </p:spPr>
      </p:pic>
      <p:pic>
        <p:nvPicPr>
          <p:cNvPr id="1093" name="Google Shape;1093;g60dbc41a85_0_442"/>
          <p:cNvPicPr preferRelativeResize="0"/>
          <p:nvPr/>
        </p:nvPicPr>
        <p:blipFill>
          <a:blip r:embed="rId7">
            <a:alphaModFix/>
          </a:blip>
          <a:stretch>
            <a:fillRect/>
          </a:stretch>
        </p:blipFill>
        <p:spPr>
          <a:xfrm>
            <a:off x="11528225" y="1612625"/>
            <a:ext cx="1790800" cy="1790800"/>
          </a:xfrm>
          <a:prstGeom prst="rect">
            <a:avLst/>
          </a:prstGeom>
          <a:noFill/>
          <a:ln>
            <a:noFill/>
          </a:ln>
        </p:spPr>
      </p:pic>
      <p:pic>
        <p:nvPicPr>
          <p:cNvPr id="1094" name="Google Shape;1094;g60dbc41a85_0_442"/>
          <p:cNvPicPr preferRelativeResize="0"/>
          <p:nvPr/>
        </p:nvPicPr>
        <p:blipFill>
          <a:blip r:embed="rId8">
            <a:alphaModFix/>
          </a:blip>
          <a:stretch>
            <a:fillRect/>
          </a:stretch>
        </p:blipFill>
        <p:spPr>
          <a:xfrm>
            <a:off x="1835375" y="5467150"/>
            <a:ext cx="2050975" cy="2050975"/>
          </a:xfrm>
          <a:prstGeom prst="rect">
            <a:avLst/>
          </a:prstGeom>
          <a:noFill/>
          <a:ln>
            <a:noFill/>
          </a:ln>
        </p:spPr>
      </p:pic>
      <p:pic>
        <p:nvPicPr>
          <p:cNvPr id="1095" name="Google Shape;1095;g60dbc41a85_0_442"/>
          <p:cNvPicPr preferRelativeResize="0"/>
          <p:nvPr/>
        </p:nvPicPr>
        <p:blipFill>
          <a:blip r:embed="rId9">
            <a:alphaModFix/>
          </a:blip>
          <a:stretch>
            <a:fillRect/>
          </a:stretch>
        </p:blipFill>
        <p:spPr>
          <a:xfrm>
            <a:off x="7297089" y="5205703"/>
            <a:ext cx="2312423" cy="1944323"/>
          </a:xfrm>
          <a:prstGeom prst="rect">
            <a:avLst/>
          </a:prstGeom>
          <a:noFill/>
          <a:ln>
            <a:noFill/>
          </a:ln>
        </p:spPr>
      </p:pic>
      <p:pic>
        <p:nvPicPr>
          <p:cNvPr id="1096" name="Google Shape;1096;g60dbc41a85_0_442"/>
          <p:cNvPicPr preferRelativeResize="0"/>
          <p:nvPr/>
        </p:nvPicPr>
        <p:blipFill>
          <a:blip r:embed="rId10">
            <a:alphaModFix/>
          </a:blip>
          <a:stretch>
            <a:fillRect/>
          </a:stretch>
        </p:blipFill>
        <p:spPr>
          <a:xfrm>
            <a:off x="11528213" y="5602062"/>
            <a:ext cx="2571750" cy="1781175"/>
          </a:xfrm>
          <a:prstGeom prst="rect">
            <a:avLst/>
          </a:prstGeom>
          <a:noFill/>
          <a:ln>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Introduction to the React-Redux Package</a:t>
            </a:r>
            <a:endParaRPr/>
          </a:p>
          <a:p>
            <a:pPr marL="0" lvl="0" indent="0" algn="ctr" rtl="0">
              <a:lnSpc>
                <a:spcPct val="100000"/>
              </a:lnSpc>
              <a:spcBef>
                <a:spcPts val="1000"/>
              </a:spcBef>
              <a:spcAft>
                <a:spcPct val="0"/>
              </a:spcAft>
              <a:buClr>
                <a:schemeClr val="dk1"/>
              </a:buClr>
              <a:buSzPts val="1100"/>
              <a:buFont typeface="Arial"/>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None/>
            </a:pPr>
            <a:r>
              <a:rPr lang="en-US"/>
              <a:t>Introduction to the React-Redux Package</a:t>
            </a:r>
            <a:endParaRPr/>
          </a:p>
        </p:txBody>
      </p:sp>
      <p:sp>
        <p:nvSpPr>
          <p:cNvPr id="809" name="Google Shape;809;p8"/>
          <p:cNvSpPr txBox="1">
            <a:spLocks noGrp="1"/>
          </p:cNvSpPr>
          <p:nvPr>
            <p:ph type="body" idx="1"/>
          </p:nvPr>
        </p:nvSpPr>
        <p:spPr>
          <a:xfrm>
            <a:off x="1902100" y="1503496"/>
            <a:ext cx="12451800" cy="3013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Font typeface="Open Sans"/>
              <a:buChar char="●"/>
            </a:pPr>
            <a:r>
              <a:rPr lang="en-US"/>
              <a:t>Official React bindings for Redux</a:t>
            </a:r>
            <a:endParaRPr/>
          </a:p>
          <a:p>
            <a:pPr marL="457200" lvl="0" indent="-406400" algn="l" rtl="0">
              <a:lnSpc>
                <a:spcPct val="115000"/>
              </a:lnSpc>
              <a:spcBef>
                <a:spcPct val="0"/>
              </a:spcBef>
              <a:spcAft>
                <a:spcPct val="0"/>
              </a:spcAft>
              <a:buSzPts val="2800"/>
              <a:buFont typeface="Open Sans"/>
              <a:buChar char="●"/>
            </a:pPr>
            <a:r>
              <a:rPr lang="en-US"/>
              <a:t>Enhanced performance and flexibility</a:t>
            </a:r>
            <a:endParaRPr/>
          </a:p>
          <a:p>
            <a:pPr marL="457200" lvl="0" indent="-406400" algn="l" rtl="0">
              <a:lnSpc>
                <a:spcPct val="115000"/>
              </a:lnSpc>
              <a:spcBef>
                <a:spcPct val="0"/>
              </a:spcBef>
              <a:spcAft>
                <a:spcPct val="0"/>
              </a:spcAft>
              <a:buSzPts val="2800"/>
              <a:buFont typeface="Open Sans"/>
              <a:buChar char="●"/>
            </a:pPr>
            <a:r>
              <a:rPr lang="en-US"/>
              <a:t>React 16.8.3 or later versions for installation</a:t>
            </a:r>
            <a:endParaRPr/>
          </a:p>
          <a:p>
            <a:pPr marL="457200" lvl="0" indent="-406400" algn="l" rtl="0">
              <a:lnSpc>
                <a:spcPct val="115000"/>
              </a:lnSpc>
              <a:spcBef>
                <a:spcPct val="0"/>
              </a:spcBef>
              <a:spcAft>
                <a:spcPct val="0"/>
              </a:spcAft>
              <a:buSzPts val="2800"/>
              <a:buFont typeface="Open Sans"/>
              <a:buChar char="●"/>
            </a:pPr>
            <a:r>
              <a:rPr lang="en-US"/>
              <a:t>A better abstraction for using Redux with React</a:t>
            </a:r>
            <a:endParaRPr/>
          </a:p>
          <a:p>
            <a:pPr marL="457200" lvl="0" indent="-406400" algn="l" rtl="0">
              <a:lnSpc>
                <a:spcPct val="115000"/>
              </a:lnSpc>
              <a:spcBef>
                <a:spcPct val="0"/>
              </a:spcBef>
              <a:spcAft>
                <a:spcPct val="0"/>
              </a:spcAft>
              <a:buSzPts val="2800"/>
              <a:buFont typeface="Open Sans"/>
              <a:buChar char="●"/>
            </a:pPr>
            <a:r>
              <a:rPr lang="en-US"/>
              <a:t>Made by creators of Redux</a:t>
            </a:r>
            <a:endParaRPr/>
          </a:p>
          <a:p>
            <a:pPr marL="457200" lvl="0" indent="-406400" algn="l" rtl="0">
              <a:lnSpc>
                <a:spcPct val="115000"/>
              </a:lnSpc>
              <a:spcBef>
                <a:spcPct val="0"/>
              </a:spcBef>
              <a:spcAft>
                <a:spcPct val="0"/>
              </a:spcAft>
              <a:buSzPts val="2800"/>
              <a:buChar char="●"/>
            </a:pPr>
            <a:r>
              <a:rPr lang="en-US"/>
              <a:t>Command to install:</a:t>
            </a:r>
            <a:endParaRPr/>
          </a:p>
          <a:p>
            <a:pPr marL="457200" marR="0" lvl="0" indent="0" algn="l" rtl="0">
              <a:lnSpc>
                <a:spcPct val="115000"/>
              </a:lnSpc>
              <a:spcBef>
                <a:spcPct val="0"/>
              </a:spcBef>
              <a:spcAft>
                <a:spcPct val="0"/>
              </a:spcAft>
              <a:buNone/>
            </a:pPr>
            <a:endParaRPr/>
          </a:p>
          <a:p>
            <a:pPr marL="457200" lvl="0" indent="0" algn="l" rtl="0">
              <a:lnSpc>
                <a:spcPct val="115000"/>
              </a:lnSpc>
              <a:spcBef>
                <a:spcPts val="1000"/>
              </a:spcBef>
              <a:spcAft>
                <a:spcPct val="0"/>
              </a:spcAft>
              <a:buSzPts val="2800"/>
              <a:buNone/>
            </a:pPr>
            <a:endParaRPr/>
          </a:p>
        </p:txBody>
      </p:sp>
      <p:pic>
        <p:nvPicPr>
          <p:cNvPr id="810" name="Google Shape;810;p8"/>
          <p:cNvPicPr preferRelativeResize="0"/>
          <p:nvPr/>
        </p:nvPicPr>
        <p:blipFill>
          <a:blip r:embed="rId3">
            <a:alphaModFix/>
          </a:blip>
          <a:stretch>
            <a:fillRect/>
          </a:stretch>
        </p:blipFill>
        <p:spPr>
          <a:xfrm>
            <a:off x="3106750" y="760650"/>
            <a:ext cx="10289751" cy="365750"/>
          </a:xfrm>
          <a:prstGeom prst="rect">
            <a:avLst/>
          </a:prstGeom>
          <a:noFill/>
          <a:ln>
            <a:noFill/>
          </a:ln>
        </p:spPr>
      </p:pic>
      <p:pic>
        <p:nvPicPr>
          <p:cNvPr id="811" name="Google Shape;811;p8"/>
          <p:cNvPicPr preferRelativeResize="0"/>
          <p:nvPr/>
        </p:nvPicPr>
        <p:blipFill>
          <a:blip r:embed="rId4">
            <a:alphaModFix/>
          </a:blip>
          <a:stretch>
            <a:fillRect/>
          </a:stretch>
        </p:blipFill>
        <p:spPr>
          <a:xfrm>
            <a:off x="1902099" y="4894101"/>
            <a:ext cx="13579427" cy="157900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5e77cd014e_0_1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Features of React-Redux </a:t>
            </a:r>
            <a:endParaRPr/>
          </a:p>
          <a:p>
            <a:pPr marL="0" lvl="0" indent="0" algn="ctr" rtl="0">
              <a:lnSpc>
                <a:spcPct val="100000"/>
              </a:lnSpc>
              <a:spcBef>
                <a:spcPts val="1000"/>
              </a:spcBef>
              <a:spcAft>
                <a:spcPct val="0"/>
              </a:spcAft>
              <a:buSzPts val="1100"/>
              <a:buNone/>
            </a:pPr>
            <a:endParaRPr/>
          </a:p>
          <a:p>
            <a:pPr marL="0" lvl="0" indent="0" algn="ctr" rtl="0">
              <a:lnSpc>
                <a:spcPct val="100000"/>
              </a:lnSpc>
              <a:spcBef>
                <a:spcPts val="1000"/>
              </a:spcBef>
              <a:spcAft>
                <a:spcPct val="0"/>
              </a:spcAft>
              <a:buSzPts val="2800"/>
              <a:buNone/>
            </a:pPr>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5e41786895_0_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Features of React-Redux </a:t>
            </a:r>
            <a:endParaRPr/>
          </a:p>
        </p:txBody>
      </p:sp>
      <p:sp>
        <p:nvSpPr>
          <p:cNvPr id="822" name="Google Shape;822;g5e41786895_0_9"/>
          <p:cNvSpPr txBox="1">
            <a:spLocks noGrp="1"/>
          </p:cNvSpPr>
          <p:nvPr>
            <p:ph type="body" idx="1"/>
          </p:nvPr>
        </p:nvSpPr>
        <p:spPr>
          <a:xfrm>
            <a:off x="1902100" y="1503496"/>
            <a:ext cx="12451800" cy="3045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Key features of the react-redux package:</a:t>
            </a:r>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Provider Component</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Connect Method</a:t>
            </a:r>
            <a:endParaRPr sz="2200">
              <a:solidFill>
                <a:srgbClr val="434343"/>
              </a:solidFill>
              <a:latin typeface="Open Sans"/>
              <a:ea typeface="Open Sans"/>
              <a:cs typeface="Open Sans"/>
              <a:sym typeface="Open Sans"/>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Provider </a:t>
            </a:r>
            <a:r>
              <a:rPr lang="en-US" i="1">
                <a:solidFill>
                  <a:srgbClr val="434343"/>
                </a:solidFill>
              </a:rPr>
              <a:t>provides</a:t>
            </a:r>
            <a:r>
              <a:rPr lang="en-US">
                <a:solidFill>
                  <a:srgbClr val="434343"/>
                </a:solidFill>
              </a:rPr>
              <a:t> the store to its child Components</a:t>
            </a:r>
            <a:endParaRPr>
              <a:solidFill>
                <a:srgbClr val="434343"/>
              </a:solidFill>
            </a:endParaRPr>
          </a:p>
          <a:p>
            <a:pPr marL="457200" lvl="0" indent="-406400" algn="l" rtl="0">
              <a:lnSpc>
                <a:spcPct val="115000"/>
              </a:lnSpc>
              <a:spcBef>
                <a:spcPct val="0"/>
              </a:spcBef>
              <a:spcAft>
                <a:spcPct val="0"/>
              </a:spcAft>
              <a:buClr>
                <a:srgbClr val="434343"/>
              </a:buClr>
              <a:buSzPts val="2800"/>
              <a:buChar char="●"/>
            </a:pPr>
            <a:r>
              <a:rPr lang="en-US">
                <a:solidFill>
                  <a:srgbClr val="434343"/>
                </a:solidFill>
              </a:rPr>
              <a:t>Connect lets you </a:t>
            </a:r>
            <a:r>
              <a:rPr lang="en-US" i="1">
                <a:solidFill>
                  <a:srgbClr val="434343"/>
                </a:solidFill>
              </a:rPr>
              <a:t>connect </a:t>
            </a:r>
            <a:r>
              <a:rPr lang="en-US">
                <a:solidFill>
                  <a:srgbClr val="434343"/>
                </a:solidFill>
              </a:rPr>
              <a:t>your Components to the redux store </a:t>
            </a:r>
            <a:r>
              <a:rPr lang="en-US" i="1">
                <a:solidFill>
                  <a:srgbClr val="434343"/>
                </a:solidFill>
              </a:rPr>
              <a:t>provided</a:t>
            </a:r>
            <a:r>
              <a:rPr lang="en-US">
                <a:solidFill>
                  <a:srgbClr val="434343"/>
                </a:solidFill>
              </a:rPr>
              <a:t> by the Provider</a:t>
            </a:r>
            <a:endParaRPr>
              <a:solidFill>
                <a:srgbClr val="434343"/>
              </a:solidFill>
            </a:endParaRPr>
          </a:p>
        </p:txBody>
      </p:sp>
      <p:pic>
        <p:nvPicPr>
          <p:cNvPr id="823" name="Google Shape;823;g5e41786895_0_9"/>
          <p:cNvPicPr preferRelativeResize="0"/>
          <p:nvPr/>
        </p:nvPicPr>
        <p:blipFill>
          <a:blip r:embed="rId3">
            <a:alphaModFix/>
          </a:blip>
          <a:stretch>
            <a:fillRect/>
          </a:stretch>
        </p:blipFill>
        <p:spPr>
          <a:xfrm>
            <a:off x="5640625" y="760650"/>
            <a:ext cx="4935576" cy="365750"/>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5e41786895_0_20"/>
          <p:cNvSpPr txBox="1">
            <a:spLocks noGrp="1"/>
          </p:cNvSpPr>
          <p:nvPr>
            <p:ph type="title"/>
          </p:nvPr>
        </p:nvSpPr>
        <p:spPr>
          <a:xfrm>
            <a:off x="-10160" y="3822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Provider</a:t>
            </a:r>
            <a:endParaRPr/>
          </a:p>
        </p:txBody>
      </p:sp>
      <p:sp>
        <p:nvSpPr>
          <p:cNvPr id="829" name="Google Shape;829;g5e41786895_0_20"/>
          <p:cNvSpPr txBox="1">
            <a:spLocks noGrp="1"/>
          </p:cNvSpPr>
          <p:nvPr>
            <p:ph type="body" idx="1"/>
          </p:nvPr>
        </p:nvSpPr>
        <p:spPr>
          <a:xfrm>
            <a:off x="1902091" y="1503491"/>
            <a:ext cx="124518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Makes it possible for Redux to pass data from the store to any React Component that needs it</a:t>
            </a:r>
            <a:endParaRPr/>
          </a:p>
          <a:p>
            <a:pPr marL="457200" lvl="0" indent="-406400" algn="l" rtl="0">
              <a:lnSpc>
                <a:spcPct val="115000"/>
              </a:lnSpc>
              <a:spcBef>
                <a:spcPct val="0"/>
              </a:spcBef>
              <a:spcAft>
                <a:spcPct val="0"/>
              </a:spcAft>
              <a:buSzPts val="2800"/>
              <a:buChar char="•"/>
            </a:pPr>
            <a:r>
              <a:rPr lang="en-US"/>
              <a:t>Makes the Redux store available to any nested Components</a:t>
            </a:r>
            <a:endParaRPr/>
          </a:p>
          <a:p>
            <a:pPr marL="457200" lvl="0" indent="-406400" algn="l" rtl="0">
              <a:lnSpc>
                <a:spcPct val="115000"/>
              </a:lnSpc>
              <a:spcBef>
                <a:spcPct val="0"/>
              </a:spcBef>
              <a:spcAft>
                <a:spcPct val="0"/>
              </a:spcAft>
              <a:buSzPts val="2800"/>
              <a:buChar char="•"/>
            </a:pPr>
            <a:r>
              <a:rPr lang="en-US"/>
              <a:t>Uses React’s context feature to make this work</a:t>
            </a:r>
            <a:endParaRPr/>
          </a:p>
          <a:p>
            <a:pPr marL="457200" lvl="0" indent="-406400" algn="l" rtl="0">
              <a:lnSpc>
                <a:spcPct val="115000"/>
              </a:lnSpc>
              <a:spcBef>
                <a:spcPct val="0"/>
              </a:spcBef>
              <a:spcAft>
                <a:spcPct val="0"/>
              </a:spcAft>
              <a:buSzPts val="2800"/>
              <a:buChar char="•"/>
            </a:pPr>
            <a:r>
              <a:rPr lang="en-US"/>
              <a:t>Is usually rendered at the top level, with the entire app’s Component tree inside of it</a:t>
            </a:r>
            <a:endParaRPr/>
          </a:p>
          <a:p>
            <a:pPr marL="457200" lvl="0" indent="-406400" algn="l" rtl="0">
              <a:lnSpc>
                <a:spcPct val="115000"/>
              </a:lnSpc>
              <a:spcBef>
                <a:spcPct val="0"/>
              </a:spcBef>
              <a:spcAft>
                <a:spcPct val="0"/>
              </a:spcAft>
              <a:buSzPts val="2800"/>
              <a:buChar char="•"/>
            </a:pPr>
            <a:r>
              <a:rPr lang="en-US"/>
              <a:t>Can’t use a connected Component unless it is nested inside a &lt;Provider&gt;</a:t>
            </a:r>
            <a:endParaRPr/>
          </a:p>
        </p:txBody>
      </p:sp>
      <p:pic>
        <p:nvPicPr>
          <p:cNvPr id="830" name="Google Shape;830;g5e41786895_0_20"/>
          <p:cNvPicPr preferRelativeResize="0"/>
          <p:nvPr/>
        </p:nvPicPr>
        <p:blipFill>
          <a:blip r:embed="rId3">
            <a:alphaModFix/>
          </a:blip>
          <a:stretch>
            <a:fillRect/>
          </a:stretch>
        </p:blipFill>
        <p:spPr>
          <a:xfrm>
            <a:off x="6472989" y="760639"/>
            <a:ext cx="3356359" cy="365760"/>
          </a:xfrm>
          <a:prstGeom prst="rect">
            <a:avLst/>
          </a:prstGeom>
          <a:noFill/>
          <a:ln>
            <a:noFill/>
          </a:ln>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9"/>
  <p:tag name="AS_OS" val="Unix 5.15.0.1036"/>
  <p:tag name="AS_RELEASE_DATE" val="2023.06.14"/>
  <p:tag name="AS_TITLE" val="Aspose.Slides for .NET Standard 2.0"/>
  <p:tag name="AS_VERSION" val="23.6"/>
</p:tagLst>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2077</Words>
  <Application>Microsoft Macintosh PowerPoint</Application>
  <PresentationFormat>Custom</PresentationFormat>
  <Paragraphs>220</Paragraphs>
  <Slides>40</Slides>
  <Notes>40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40</vt:i4>
      </vt:variant>
    </vt:vector>
  </HeadingPairs>
  <TitlesOfParts>
    <vt:vector size="49" baseType="lpstr">
      <vt:lpstr>Calibri</vt:lpstr>
      <vt:lpstr>Open Sans</vt:lpstr>
      <vt:lpstr>Noto Sans Symbols</vt:lpstr>
      <vt:lpstr>Arial</vt:lpstr>
      <vt:lpstr>Open Sans ExtraBold</vt:lpstr>
      <vt:lpstr>Digital Marketing</vt:lpstr>
      <vt:lpstr>Digital Marketing</vt:lpstr>
      <vt:lpstr>Digital Marketing</vt:lpstr>
      <vt:lpstr>Digital Marketing</vt:lpstr>
      <vt:lpstr>PowerPoint Presentation</vt:lpstr>
      <vt:lpstr>PowerPoint Presentation</vt:lpstr>
      <vt:lpstr>PowerPoint Presentation</vt:lpstr>
      <vt:lpstr>PowerPoint Presentation</vt:lpstr>
      <vt:lpstr>PowerPoint Presentation</vt:lpstr>
      <vt:lpstr>Introduction to the React-Redux Package</vt:lpstr>
      <vt:lpstr>PowerPoint Presentation</vt:lpstr>
      <vt:lpstr>Features of React-Redux </vt:lpstr>
      <vt:lpstr>Provider</vt:lpstr>
      <vt:lpstr>Connect()</vt:lpstr>
      <vt:lpstr>Connect()</vt:lpstr>
      <vt:lpstr>mapStateToProps</vt:lpstr>
      <vt:lpstr>mapDispatchToProps</vt:lpstr>
      <vt:lpstr>PowerPoint Presentation</vt:lpstr>
      <vt:lpstr>Reducer Composition</vt:lpstr>
      <vt:lpstr>combineReducers()</vt:lpstr>
      <vt:lpstr>Adding Redux to React</vt:lpstr>
      <vt:lpstr>Assisted Practice: Guidelines </vt:lpstr>
      <vt:lpstr>PowerPoint Presentation</vt:lpstr>
      <vt:lpstr>Normalization</vt:lpstr>
      <vt:lpstr>PowerPoint Presentation</vt:lpstr>
      <vt:lpstr>Middleware</vt:lpstr>
      <vt:lpstr>Applying Middleware</vt:lpstr>
      <vt:lpstr>Currying</vt:lpstr>
      <vt:lpstr>PowerPoint Presentation</vt:lpstr>
      <vt:lpstr>Thunk</vt:lpstr>
      <vt:lpstr>Middleware</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an Event Finder App in React</vt:lpstr>
      <vt:lpstr>Background of the Project Statement</vt:lpstr>
      <vt:lpstr>You Are Asked to Do</vt:lpstr>
      <vt:lpstr>You must use the following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amarjeet singh</cp:lastModifiedBy>
  <cp:revision>2</cp:revision>
  <dcterms:modified xsi:type="dcterms:W3CDTF">2023-08-27T09:21:05Z</dcterms:modified>
</cp:coreProperties>
</file>